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RMASYNTEZ" initials="P" lastIdx="2" clrIdx="0">
    <p:extLst>
      <p:ext uri="{19B8F6BF-5375-455C-9EA6-DF929625EA0E}">
        <p15:presenceInfo xmlns:p15="http://schemas.microsoft.com/office/powerpoint/2012/main" userId="PHARMASYNT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40"/>
    <a:srgbClr val="5AD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850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812334-1DB6-BD43-8C4B-B09F1396C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D02240-2FB8-A96D-062D-A76683A92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75A6BC-4EFE-FE05-78EF-C6E7D2031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009F-3A5A-4A44-9097-2A55A4B34A6C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D62099-DDDD-DDDA-67C0-B70DC2A1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DDF9FC-EBD3-D34E-4851-478320FA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44DB0-EBE8-40F9-86FB-4B246C84FA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707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6177A-FDCB-E880-A8D2-F0F483E7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E971276-BB56-22BF-570B-3B9F6F849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E7DEA7-C35E-86B6-E0A1-B80FBA06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009F-3A5A-4A44-9097-2A55A4B34A6C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61258F-0A42-B1C3-5452-3DB252119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FF3249-3CBE-BA86-C09E-77F99896F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44DB0-EBE8-40F9-86FB-4B246C84FA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52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71B3160-E6CC-FB7D-BD1A-10D42D1222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E4FDBB0-1D9F-5C82-C094-EB120E4A3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FC21C9-2855-D970-83A3-3B3C85F9A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009F-3A5A-4A44-9097-2A55A4B34A6C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C5F685-1F1A-7823-D86C-A4119579D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E3DF8D-B1AD-AF12-7929-9C4DE2EC6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44DB0-EBE8-40F9-86FB-4B246C84FA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399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FC4F6B-9E06-6E73-BB0D-677F8C5E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0D09AC-F61A-1AEE-8DB7-7FDC6EE8F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07B95B-8FCC-97FE-A5F7-85C5ED468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009F-3A5A-4A44-9097-2A55A4B34A6C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CD35C6-2F9C-02C6-C966-25ACEC88C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964FC6-EAEE-3945-AF99-3FDDC7189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44DB0-EBE8-40F9-86FB-4B246C84FA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80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11EE5-CB93-B4B9-2D70-71D2AA721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E2FBC5-161F-D49A-D819-D974B5C64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471227-A885-4663-D135-B789C657A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009F-3A5A-4A44-9097-2A55A4B34A6C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2F9B95-4673-442A-5B19-B30C1F4B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36C9C6-5135-E128-B648-AF1E8F25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44DB0-EBE8-40F9-86FB-4B246C84FA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967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7FE5BA-9026-8CF4-7F56-7839B251A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1BD05F-1D07-2F1E-8CC1-9BECCB9CE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438DB3-6E72-03BF-5DB8-1E517A9FB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A9E16C-1479-0128-4231-83DC9ED9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009F-3A5A-4A44-9097-2A55A4B34A6C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0ECCC4-AD20-95DF-FC57-158BDC173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6A383AE-C0D8-03C5-19BE-5B5ED62E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44DB0-EBE8-40F9-86FB-4B246C84FA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218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F0F2AA-BA99-C6C9-B05B-4A90FAD22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40D2CC-06DF-5919-3A8A-C2DAA5D47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97128A-74FF-D5A9-FAD3-EB50D6C0A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055F908-64C7-EB39-9F46-1E34E257B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CBFB1EC-ED7D-2C8A-EEFB-612FE750D9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98688AF-3C7F-FFA6-AACA-7A12A25C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009F-3A5A-4A44-9097-2A55A4B34A6C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88D21F0-BC97-D18E-9186-3D9B9ABC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D999E87-4D9D-D101-8C07-71AFDE2D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44DB0-EBE8-40F9-86FB-4B246C84FA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07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A5F08-8130-098F-E2D1-7FB29129B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4A43D9D-B67A-D9B1-0EC6-015A5F67F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009F-3A5A-4A44-9097-2A55A4B34A6C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653D25-35F4-77AC-7FFD-4F835FE7A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B9E7BB-630C-9998-BFAF-C90EB5B4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44DB0-EBE8-40F9-86FB-4B246C84FA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276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09E50BE-47B3-3AA0-E3FD-477505174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009F-3A5A-4A44-9097-2A55A4B34A6C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4310EB-91EC-AF48-23B0-05190C1ED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8C7BB3-B9C6-509F-BE60-0E3558A6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44DB0-EBE8-40F9-86FB-4B246C84FA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92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AD606-094E-E60B-B7ED-5F792B808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74EC79-ADBA-5A82-BCA3-A7F223235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423698-5F46-F7FC-9202-F016A1D02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EB81F3-DBA5-8233-4C03-9D8A3DDAD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009F-3A5A-4A44-9097-2A55A4B34A6C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EDFC17-E13E-39B8-77E2-5F20F114E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3D7413-D3F7-CED3-9511-CFA1A8CDD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44DB0-EBE8-40F9-86FB-4B246C84FA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951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AA183-C975-0878-146E-76F7EBAB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DAEFCC8-A3B8-326E-0D78-E519EECD5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818E3AD-0936-E293-742F-85ECEDABB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90BBF0-09F4-4192-5FC3-FFB89E9D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009F-3A5A-4A44-9097-2A55A4B34A6C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D3234B-AC33-F689-304A-07149E3E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006540-B486-6F49-C846-5FB51DDDD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44DB0-EBE8-40F9-86FB-4B246C84FA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460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9B6B2-5D31-9F60-D267-A8986300E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9A116D-03D9-B44C-EF38-624655835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84D452-1B3E-A9C8-91F4-CAA507C45F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F009F-3A5A-4A44-9097-2A55A4B34A6C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40C151-017D-E726-1A9A-A6AC4A08C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289BAD-0CE3-1CB8-AB78-E6DD5687F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44DB0-EBE8-40F9-86FB-4B246C84FA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329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ebp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eb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eb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eb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eb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eb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B53A68-2AFF-8388-08B9-A3CC7F7602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834" y="4007391"/>
            <a:ext cx="5022286" cy="1655762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9640"/>
                </a:solidFill>
                <a:latin typeface="Bahnschrift Condensed" panose="020B0502040204020203" pitchFamily="34" charset="0"/>
              </a:rPr>
              <a:t>Краткий обзор всех лекарственных препаратов в </a:t>
            </a:r>
            <a:r>
              <a:rPr lang="ru-RU" sz="3200" dirty="0" err="1">
                <a:solidFill>
                  <a:srgbClr val="009640"/>
                </a:solidFill>
                <a:latin typeface="Bahnschrift Condensed" panose="020B0502040204020203" pitchFamily="34" charset="0"/>
              </a:rPr>
              <a:t>РУз</a:t>
            </a:r>
            <a:r>
              <a:rPr lang="ru-RU" sz="3200" dirty="0">
                <a:solidFill>
                  <a:srgbClr val="00964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ADF8C1-ACC2-9F34-DA21-BEE1E6D32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F1362A-7B00-06CC-889D-8F2C32DD7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3" y="130579"/>
            <a:ext cx="11934334" cy="342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2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69A2F4F-7F47-ECCB-0354-4D9788B1D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977" y="0"/>
            <a:ext cx="190202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982B3-2A5D-9CC5-07CE-3B3F6FA93A5B}"/>
              </a:ext>
            </a:extLst>
          </p:cNvPr>
          <p:cNvSpPr txBox="1"/>
          <p:nvPr/>
        </p:nvSpPr>
        <p:spPr>
          <a:xfrm>
            <a:off x="0" y="58846"/>
            <a:ext cx="281625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1. Изониазид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Механизм действия: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Изониазид – это противотуберкулезный препарат, который действует путем ингибирования синтеза </a:t>
            </a:r>
            <a:r>
              <a:rPr lang="ru-RU" dirty="0" err="1">
                <a:latin typeface="Bahnschrift Condensed" panose="020B0502040204020203" pitchFamily="34" charset="0"/>
              </a:rPr>
              <a:t>миколевых</a:t>
            </a:r>
            <a:r>
              <a:rPr lang="ru-RU" dirty="0">
                <a:latin typeface="Bahnschrift Condensed" panose="020B0502040204020203" pitchFamily="34" charset="0"/>
              </a:rPr>
              <a:t> кислот, являющихся основными компонентами клеточной стенки </a:t>
            </a:r>
            <a:r>
              <a:rPr lang="ru-RU" dirty="0" err="1">
                <a:latin typeface="Bahnschrift Condensed" panose="020B0502040204020203" pitchFamily="34" charset="0"/>
              </a:rPr>
              <a:t>Mycobacterium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tuberculosis</a:t>
            </a:r>
            <a:r>
              <a:rPr lang="ru-RU" dirty="0">
                <a:latin typeface="Bahnschrift Condensed" panose="020B0502040204020203" pitchFamily="34" charset="0"/>
              </a:rPr>
              <a:t>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Попадая в бактериальную клетку, изониазид активируется каталазой-</a:t>
            </a:r>
            <a:r>
              <a:rPr lang="ru-RU" dirty="0" err="1">
                <a:latin typeface="Bahnschrift Condensed" panose="020B0502040204020203" pitchFamily="34" charset="0"/>
              </a:rPr>
              <a:t>пероксидазой</a:t>
            </a:r>
            <a:r>
              <a:rPr lang="ru-RU" dirty="0">
                <a:latin typeface="Bahnschrift Condensed" panose="020B0502040204020203" pitchFamily="34" charset="0"/>
              </a:rPr>
              <a:t> (</a:t>
            </a:r>
            <a:r>
              <a:rPr lang="ru-RU" dirty="0" err="1">
                <a:latin typeface="Bahnschrift Condensed" panose="020B0502040204020203" pitchFamily="34" charset="0"/>
              </a:rPr>
              <a:t>KatG</a:t>
            </a:r>
            <a:r>
              <a:rPr lang="ru-RU" dirty="0">
                <a:latin typeface="Bahnschrift Condensed" panose="020B0502040204020203" pitchFamily="34" charset="0"/>
              </a:rPr>
              <a:t>), после чего его активные метаболиты взаимодействуют с редуктазой </a:t>
            </a:r>
            <a:r>
              <a:rPr lang="ru-RU" dirty="0" err="1">
                <a:latin typeface="Bahnschrift Condensed" panose="020B0502040204020203" pitchFamily="34" charset="0"/>
              </a:rPr>
              <a:t>InhA</a:t>
            </a:r>
            <a:r>
              <a:rPr lang="ru-RU" dirty="0">
                <a:latin typeface="Bahnschrift Condensed" panose="020B0502040204020203" pitchFamily="34" charset="0"/>
              </a:rPr>
              <a:t>, блокируя синтез </a:t>
            </a:r>
            <a:r>
              <a:rPr lang="ru-RU" dirty="0" err="1">
                <a:latin typeface="Bahnschrift Condensed" panose="020B0502040204020203" pitchFamily="34" charset="0"/>
              </a:rPr>
              <a:t>миколевых</a:t>
            </a:r>
            <a:r>
              <a:rPr lang="ru-RU" dirty="0">
                <a:latin typeface="Bahnschrift Condensed" panose="020B0502040204020203" pitchFamily="34" charset="0"/>
              </a:rPr>
              <a:t> кислот.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Нарушение структуры клеточной стенки приводит к гибели бактерии.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Особенность:</a:t>
            </a:r>
            <a:r>
              <a:rPr lang="ru-RU" dirty="0">
                <a:latin typeface="Bahnschrift Condensed" panose="020B0502040204020203" pitchFamily="34" charset="0"/>
              </a:rPr>
              <a:t> Бактерицидный эффект против активно делящихся микобактерий, но не действует на латентные формы.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EFDC8-E6F7-4963-9371-67D02E2F3015}"/>
              </a:ext>
            </a:extLst>
          </p:cNvPr>
          <p:cNvSpPr txBox="1"/>
          <p:nvPr/>
        </p:nvSpPr>
        <p:spPr>
          <a:xfrm>
            <a:off x="2816257" y="58846"/>
            <a:ext cx="2434473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2. Этамбутол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Механизм действия: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Этамбутол – это противотуберкулезный антибиотик, ингибирующий синтез </a:t>
            </a:r>
            <a:r>
              <a:rPr lang="ru-RU" dirty="0" err="1">
                <a:latin typeface="Bahnschrift Condensed" panose="020B0502040204020203" pitchFamily="34" charset="0"/>
              </a:rPr>
              <a:t>арабиногалактана</a:t>
            </a:r>
            <a:r>
              <a:rPr lang="ru-RU" dirty="0">
                <a:latin typeface="Bahnschrift Condensed" panose="020B0502040204020203" pitchFamily="34" charset="0"/>
              </a:rPr>
              <a:t>, важного компонента клеточной стенки микобактерий.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Он блокирует фермент </a:t>
            </a:r>
            <a:r>
              <a:rPr lang="ru-RU" dirty="0" err="1">
                <a:latin typeface="Bahnschrift Condensed" panose="020B0502040204020203" pitchFamily="34" charset="0"/>
              </a:rPr>
              <a:t>арабинозилтрансферазу</a:t>
            </a:r>
            <a:r>
              <a:rPr lang="ru-RU" dirty="0">
                <a:latin typeface="Bahnschrift Condensed" panose="020B0502040204020203" pitchFamily="34" charset="0"/>
              </a:rPr>
              <a:t> (</a:t>
            </a:r>
            <a:r>
              <a:rPr lang="ru-RU" dirty="0" err="1">
                <a:latin typeface="Bahnschrift Condensed" panose="020B0502040204020203" pitchFamily="34" charset="0"/>
              </a:rPr>
              <a:t>EmbB</a:t>
            </a:r>
            <a:r>
              <a:rPr lang="ru-RU" dirty="0">
                <a:latin typeface="Bahnschrift Condensed" panose="020B0502040204020203" pitchFamily="34" charset="0"/>
              </a:rPr>
              <a:t>), что нарушает сборку клеточной стенки и приводит к повышенной проницаемости, осмотическому дисбалансу и гибели бактерии.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Особенность:</a:t>
            </a:r>
            <a:r>
              <a:rPr lang="ru-RU" dirty="0">
                <a:latin typeface="Bahnschrift Condensed" panose="020B0502040204020203" pitchFamily="34" charset="0"/>
              </a:rPr>
              <a:t> Бактериостатический эффект, применяется в составе комбинированной терапии для предотвращения резистентности.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6051CA-6015-2797-F94F-A8A658417B13}"/>
              </a:ext>
            </a:extLst>
          </p:cNvPr>
          <p:cNvSpPr txBox="1"/>
          <p:nvPr/>
        </p:nvSpPr>
        <p:spPr>
          <a:xfrm>
            <a:off x="5204775" y="56937"/>
            <a:ext cx="2526383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3. Рифампицин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Механизм действия: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Рифампицин – это антибиотик широкого спектра действия, ингибирующий бактериальную РНК-полимеразу.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Связываясь с β-субъединицей ДНК-зависимой РНК-полимеразы, он блокирует инициацию транскрипции, предотвращая синтез бактериальной РНК.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Эффективен против </a:t>
            </a:r>
            <a:r>
              <a:rPr lang="ru-RU" dirty="0" err="1">
                <a:latin typeface="Bahnschrift Condensed" panose="020B0502040204020203" pitchFamily="34" charset="0"/>
              </a:rPr>
              <a:t>Mycobacterium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tuberculosis</a:t>
            </a:r>
            <a:r>
              <a:rPr lang="ru-RU" dirty="0">
                <a:latin typeface="Bahnschrift Condensed" panose="020B0502040204020203" pitchFamily="34" charset="0"/>
              </a:rPr>
              <a:t>, а также ряда грамположительных и грамотрицательных бактерий.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Особенность:</a:t>
            </a:r>
            <a:r>
              <a:rPr lang="ru-RU" dirty="0">
                <a:latin typeface="Bahnschrift Condensed" panose="020B0502040204020203" pitchFamily="34" charset="0"/>
              </a:rPr>
              <a:t> Высокая бактерицидная активность, проникает внутрь макрофагов, что позволяет уничтожать внутриклеточные микобактерии.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20A73-64AB-BAE7-62B3-078B9C10EBC4}"/>
              </a:ext>
            </a:extLst>
          </p:cNvPr>
          <p:cNvSpPr txBox="1"/>
          <p:nvPr/>
        </p:nvSpPr>
        <p:spPr>
          <a:xfrm>
            <a:off x="7685203" y="58846"/>
            <a:ext cx="265600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4. </a:t>
            </a:r>
            <a:r>
              <a:rPr lang="ru-RU" b="1" dirty="0" err="1">
                <a:latin typeface="Bahnschrift Condensed" panose="020B0502040204020203" pitchFamily="34" charset="0"/>
              </a:rPr>
              <a:t>Пиразинамид</a:t>
            </a:r>
            <a:endParaRPr lang="ru-RU" b="1" dirty="0">
              <a:latin typeface="Bahnschrift Condensed" panose="020B0502040204020203" pitchFamily="34" charset="0"/>
            </a:endParaRPr>
          </a:p>
          <a:p>
            <a:r>
              <a:rPr lang="ru-RU" b="1" dirty="0">
                <a:latin typeface="Bahnschrift Condensed" panose="020B0502040204020203" pitchFamily="34" charset="0"/>
              </a:rPr>
              <a:t>Механизм действия: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 err="1">
                <a:latin typeface="Bahnschrift Condensed" panose="020B0502040204020203" pitchFamily="34" charset="0"/>
              </a:rPr>
              <a:t>Пиразинамид</a:t>
            </a:r>
            <a:r>
              <a:rPr lang="ru-RU" dirty="0">
                <a:latin typeface="Bahnschrift Condensed" panose="020B0502040204020203" pitchFamily="34" charset="0"/>
              </a:rPr>
              <a:t> – это производное никотинамида, которое в бактериальной клетке превращается в активную форму – </a:t>
            </a:r>
            <a:r>
              <a:rPr lang="ru-RU" dirty="0" err="1">
                <a:latin typeface="Bahnschrift Condensed" panose="020B0502040204020203" pitchFamily="34" charset="0"/>
              </a:rPr>
              <a:t>пиразиноевую</a:t>
            </a:r>
            <a:r>
              <a:rPr lang="ru-RU" dirty="0">
                <a:latin typeface="Bahnschrift Condensed" panose="020B0502040204020203" pitchFamily="34" charset="0"/>
              </a:rPr>
              <a:t> кислоту.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Она снижает pH цитоплазмы, подавляет работу фермента жирнокислотного синтеза (FAS I), что нарушает образование клеточной мембраны микобактерий.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Наиболее активен в кислой среде внутри фагоцитов, уничтожая внутриклеточные формы </a:t>
            </a:r>
            <a:r>
              <a:rPr lang="ru-RU" dirty="0" err="1">
                <a:latin typeface="Bahnschrift Condensed" panose="020B0502040204020203" pitchFamily="34" charset="0"/>
              </a:rPr>
              <a:t>Mycobacterium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tuberculosis</a:t>
            </a:r>
            <a:r>
              <a:rPr lang="ru-RU" dirty="0">
                <a:latin typeface="Bahnschrift Condensed" panose="020B0502040204020203" pitchFamily="34" charset="0"/>
              </a:rPr>
              <a:t>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Особенность:</a:t>
            </a:r>
            <a:r>
              <a:rPr lang="ru-RU" dirty="0">
                <a:latin typeface="Bahnschrift Condensed" panose="020B0502040204020203" pitchFamily="34" charset="0"/>
              </a:rPr>
              <a:t> Действует на </a:t>
            </a:r>
            <a:r>
              <a:rPr lang="ru-RU" dirty="0" err="1">
                <a:latin typeface="Bahnschrift Condensed" panose="020B0502040204020203" pitchFamily="34" charset="0"/>
              </a:rPr>
              <a:t>персистирующие</a:t>
            </a:r>
            <a:r>
              <a:rPr lang="ru-RU" dirty="0">
                <a:latin typeface="Bahnschrift Condensed" panose="020B0502040204020203" pitchFamily="34" charset="0"/>
              </a:rPr>
              <a:t> формы бактерий в макрофагах, усиливая эффект других противотуберкулезных препаратов.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082321-D3C6-057F-EF27-AA2206691356}"/>
              </a:ext>
            </a:extLst>
          </p:cNvPr>
          <p:cNvSpPr txBox="1"/>
          <p:nvPr/>
        </p:nvSpPr>
        <p:spPr>
          <a:xfrm>
            <a:off x="10363646" y="6334780"/>
            <a:ext cx="1828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Impact" panose="020B0806030902050204" pitchFamily="34" charset="0"/>
              </a:rPr>
              <a:t>МЕХАНИЗМ</a:t>
            </a:r>
          </a:p>
        </p:txBody>
      </p:sp>
    </p:spTree>
    <p:extLst>
      <p:ext uri="{BB962C8B-B14F-4D97-AF65-F5344CB8AC3E}">
        <p14:creationId xmlns:p14="http://schemas.microsoft.com/office/powerpoint/2010/main" val="70399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59A183-539A-B443-CC1A-5EA90BCCF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712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F149F0-55D0-7F91-D37D-45C047CB1FD9}"/>
              </a:ext>
            </a:extLst>
          </p:cNvPr>
          <p:cNvSpPr txBox="1"/>
          <p:nvPr/>
        </p:nvSpPr>
        <p:spPr>
          <a:xfrm>
            <a:off x="2587670" y="0"/>
            <a:ext cx="654346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Т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А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Р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Г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Е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596DB-0E7B-88B1-0F57-74878EF3413B}"/>
              </a:ext>
            </a:extLst>
          </p:cNvPr>
          <p:cNvSpPr txBox="1"/>
          <p:nvPr/>
        </p:nvSpPr>
        <p:spPr>
          <a:xfrm>
            <a:off x="3358395" y="117693"/>
            <a:ext cx="210298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1. Изониазид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Основные специалисты: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Фтизиатры</a:t>
            </a:r>
            <a:r>
              <a:rPr lang="ru-RU" dirty="0">
                <a:latin typeface="Bahnschrift Condensed" panose="020B0502040204020203" pitchFamily="34" charset="0"/>
              </a:rPr>
              <a:t> – назначают как основной препарат для лечения и профилактики туберкулёза.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Инфекционисты</a:t>
            </a:r>
            <a:r>
              <a:rPr lang="ru-RU" dirty="0">
                <a:latin typeface="Bahnschrift Condensed" panose="020B0502040204020203" pitchFamily="34" charset="0"/>
              </a:rPr>
              <a:t> – используют в схемах терапии туберкулёза, особенно при ВИЧ-инфекции.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Пульмонологи</a:t>
            </a:r>
            <a:r>
              <a:rPr lang="ru-RU" dirty="0">
                <a:latin typeface="Bahnschrift Condensed" panose="020B0502040204020203" pitchFamily="34" charset="0"/>
              </a:rPr>
              <a:t> – применяют при легочной форме туберкулёза, включая </a:t>
            </a:r>
            <a:r>
              <a:rPr lang="ru-RU" dirty="0" err="1">
                <a:latin typeface="Bahnschrift Condensed" panose="020B0502040204020203" pitchFamily="34" charset="0"/>
              </a:rPr>
              <a:t>мультирезистентные</a:t>
            </a:r>
            <a:r>
              <a:rPr lang="ru-RU" dirty="0">
                <a:latin typeface="Bahnschrift Condensed" panose="020B0502040204020203" pitchFamily="34" charset="0"/>
              </a:rPr>
              <a:t> штаммы.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Терапевты</a:t>
            </a:r>
            <a:r>
              <a:rPr lang="ru-RU" dirty="0">
                <a:latin typeface="Bahnschrift Condensed" panose="020B0502040204020203" pitchFamily="34" charset="0"/>
              </a:rPr>
              <a:t> – могут назначать для профилактики туберкулёза у лиц из групп риска.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79D3C9-632A-11D6-C375-24611C7B22FB}"/>
              </a:ext>
            </a:extLst>
          </p:cNvPr>
          <p:cNvSpPr txBox="1"/>
          <p:nvPr/>
        </p:nvSpPr>
        <p:spPr>
          <a:xfrm>
            <a:off x="5461377" y="117693"/>
            <a:ext cx="219644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2. Этамбутол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Основные специалисты: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Фтизиатры</a:t>
            </a:r>
            <a:r>
              <a:rPr lang="ru-RU" dirty="0">
                <a:latin typeface="Bahnschrift Condensed" panose="020B0502040204020203" pitchFamily="34" charset="0"/>
              </a:rPr>
              <a:t> – включают в схемы лечения туберкулёза для предотвращения резистентности.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Инфекционисты</a:t>
            </a:r>
            <a:r>
              <a:rPr lang="ru-RU" dirty="0">
                <a:latin typeface="Bahnschrift Condensed" panose="020B0502040204020203" pitchFamily="34" charset="0"/>
              </a:rPr>
              <a:t> – назначают в комбинированной терапии при </a:t>
            </a:r>
            <a:r>
              <a:rPr lang="ru-RU" dirty="0" err="1">
                <a:latin typeface="Bahnschrift Condensed" panose="020B0502040204020203" pitchFamily="34" charset="0"/>
              </a:rPr>
              <a:t>мультирезистентном</a:t>
            </a:r>
            <a:r>
              <a:rPr lang="ru-RU" dirty="0">
                <a:latin typeface="Bahnschrift Condensed" panose="020B0502040204020203" pitchFamily="34" charset="0"/>
              </a:rPr>
              <a:t> туберкулёзе.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Пульмонологи</a:t>
            </a:r>
            <a:r>
              <a:rPr lang="ru-RU" dirty="0">
                <a:latin typeface="Bahnschrift Condensed" panose="020B0502040204020203" pitchFamily="34" charset="0"/>
              </a:rPr>
              <a:t> – применяют при туберкулёзе лёгких, особенно при отсутствии устойчивости к препарату.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Офтальмологи</a:t>
            </a:r>
            <a:r>
              <a:rPr lang="ru-RU" dirty="0">
                <a:latin typeface="Bahnschrift Condensed" panose="020B0502040204020203" pitchFamily="34" charset="0"/>
              </a:rPr>
              <a:t> – контролируют пациентов, так как возможны побочные эффекты (неврит зрительного нерва).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EFBBC0-6F62-266C-6535-C898CC2E1406}"/>
              </a:ext>
            </a:extLst>
          </p:cNvPr>
          <p:cNvSpPr txBox="1"/>
          <p:nvPr/>
        </p:nvSpPr>
        <p:spPr>
          <a:xfrm>
            <a:off x="7564360" y="117693"/>
            <a:ext cx="189398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3. Рифампицин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Основные специалисты: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Фтизиатры</a:t>
            </a:r>
            <a:r>
              <a:rPr lang="ru-RU" dirty="0">
                <a:latin typeface="Bahnschrift Condensed" panose="020B0502040204020203" pitchFamily="34" charset="0"/>
              </a:rPr>
              <a:t> – используют в качестве основного противотуберкулёзного препарата.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Инфекционисты</a:t>
            </a:r>
            <a:r>
              <a:rPr lang="ru-RU" dirty="0">
                <a:latin typeface="Bahnschrift Condensed" panose="020B0502040204020203" pitchFamily="34" charset="0"/>
              </a:rPr>
              <a:t> – назначают при лепре, стафилококковых инфекциях и менингите.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Пульмонологи</a:t>
            </a:r>
            <a:r>
              <a:rPr lang="ru-RU" dirty="0">
                <a:latin typeface="Bahnschrift Condensed" panose="020B0502040204020203" pitchFamily="34" charset="0"/>
              </a:rPr>
              <a:t> – применяют при лёгочном туберкулёзе.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Терапевты</a:t>
            </a:r>
            <a:r>
              <a:rPr lang="ru-RU" dirty="0">
                <a:latin typeface="Bahnschrift Condensed" panose="020B0502040204020203" pitchFamily="34" charset="0"/>
              </a:rPr>
              <a:t> – могут назначать в профилактических схемах лечения латентного туберкулёза.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6D08A-DC01-1466-CF9D-A2E4F8509F4B}"/>
              </a:ext>
            </a:extLst>
          </p:cNvPr>
          <p:cNvSpPr txBox="1"/>
          <p:nvPr/>
        </p:nvSpPr>
        <p:spPr>
          <a:xfrm>
            <a:off x="9458342" y="117693"/>
            <a:ext cx="1967038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4. </a:t>
            </a:r>
            <a:r>
              <a:rPr lang="ru-RU" b="1" dirty="0" err="1">
                <a:latin typeface="Bahnschrift Condensed" panose="020B0502040204020203" pitchFamily="34" charset="0"/>
              </a:rPr>
              <a:t>Пиразинамид</a:t>
            </a:r>
            <a:endParaRPr lang="ru-RU" b="1" dirty="0">
              <a:latin typeface="Bahnschrift Condensed" panose="020B0502040204020203" pitchFamily="34" charset="0"/>
            </a:endParaRPr>
          </a:p>
          <a:p>
            <a:r>
              <a:rPr lang="ru-RU" b="1" dirty="0">
                <a:latin typeface="Bahnschrift Condensed" panose="020B0502040204020203" pitchFamily="34" charset="0"/>
              </a:rPr>
              <a:t>Основные специалисты: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Фтизиатры</a:t>
            </a:r>
            <a:r>
              <a:rPr lang="ru-RU" dirty="0">
                <a:latin typeface="Bahnschrift Condensed" panose="020B0502040204020203" pitchFamily="34" charset="0"/>
              </a:rPr>
              <a:t> – применяют в стартовых схемах лечения туберкулёза.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Инфекционисты</a:t>
            </a:r>
            <a:r>
              <a:rPr lang="ru-RU" dirty="0">
                <a:latin typeface="Bahnschrift Condensed" panose="020B0502040204020203" pitchFamily="34" charset="0"/>
              </a:rPr>
              <a:t> – назначают в схемах терапии </a:t>
            </a:r>
            <a:r>
              <a:rPr lang="ru-RU" dirty="0" err="1">
                <a:latin typeface="Bahnschrift Condensed" panose="020B0502040204020203" pitchFamily="34" charset="0"/>
              </a:rPr>
              <a:t>мультирезистентного</a:t>
            </a:r>
            <a:r>
              <a:rPr lang="ru-RU" dirty="0">
                <a:latin typeface="Bahnschrift Condensed" panose="020B0502040204020203" pitchFamily="34" charset="0"/>
              </a:rPr>
              <a:t> туберкулёза.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Пульмонологи</a:t>
            </a:r>
            <a:r>
              <a:rPr lang="ru-RU" dirty="0">
                <a:latin typeface="Bahnschrift Condensed" panose="020B0502040204020203" pitchFamily="34" charset="0"/>
              </a:rPr>
              <a:t> – используют при туберкулёзе лёгких, особенно при его активной фазе.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Гепатологи</a:t>
            </a:r>
            <a:r>
              <a:rPr lang="ru-RU" dirty="0">
                <a:latin typeface="Bahnschrift Condensed" panose="020B0502040204020203" pitchFamily="34" charset="0"/>
              </a:rPr>
              <a:t> – контролируют пациентов, так как препарат может вызывать </a:t>
            </a:r>
            <a:r>
              <a:rPr lang="ru-RU" dirty="0" err="1">
                <a:latin typeface="Bahnschrift Condensed" panose="020B0502040204020203" pitchFamily="34" charset="0"/>
              </a:rPr>
              <a:t>гепатотоксичность</a:t>
            </a:r>
            <a:r>
              <a:rPr lang="ru-RU" dirty="0">
                <a:latin typeface="Bahnschrift Condensed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3190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557A7-B62D-5E1D-69A1-E033EA27F557}"/>
              </a:ext>
            </a:extLst>
          </p:cNvPr>
          <p:cNvSpPr txBox="1"/>
          <p:nvPr/>
        </p:nvSpPr>
        <p:spPr>
          <a:xfrm>
            <a:off x="283747" y="107911"/>
            <a:ext cx="8459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latin typeface="Impact" panose="020B0806030902050204" pitchFamily="34" charset="0"/>
              </a:rPr>
              <a:t>Способ применения и осторожности: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D6718D-AFC2-B60B-981A-4625BB14CB75}"/>
              </a:ext>
            </a:extLst>
          </p:cNvPr>
          <p:cNvSpPr txBox="1"/>
          <p:nvPr/>
        </p:nvSpPr>
        <p:spPr>
          <a:xfrm>
            <a:off x="86891" y="867542"/>
            <a:ext cx="283128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Bahnschrift Condensed" panose="020B0502040204020203" pitchFamily="34" charset="0"/>
              </a:rPr>
              <a:t>1. Изониазид  таблетки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Способ применения:</a:t>
            </a:r>
            <a:r>
              <a:rPr lang="ru-RU" sz="1600" dirty="0">
                <a:latin typeface="Bahnschrift Condensed" panose="020B0502040204020203" pitchFamily="34" charset="0"/>
              </a:rPr>
              <a:t> Перорально (внутрь), за 1 час до еды или через 2 часа после.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Рекомендованная дозировка: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🔹 Взрослым: </a:t>
            </a:r>
            <a:r>
              <a:rPr lang="ru-RU" sz="1600" b="1" dirty="0">
                <a:latin typeface="Bahnschrift Condensed" panose="020B0502040204020203" pitchFamily="34" charset="0"/>
              </a:rPr>
              <a:t>300 мг 1 раз в сутки</a:t>
            </a:r>
            <a:r>
              <a:rPr lang="ru-RU" sz="1600" dirty="0">
                <a:latin typeface="Bahnschrift Condensed" panose="020B0502040204020203" pitchFamily="34" charset="0"/>
              </a:rPr>
              <a:t>.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🔹 Детям: </a:t>
            </a:r>
            <a:r>
              <a:rPr lang="ru-RU" sz="1600" b="1" dirty="0">
                <a:latin typeface="Bahnschrift Condensed" panose="020B0502040204020203" pitchFamily="34" charset="0"/>
              </a:rPr>
              <a:t>5–10 мг/кг/</a:t>
            </a:r>
            <a:r>
              <a:rPr lang="ru-RU" sz="1600" b="1" dirty="0" err="1">
                <a:latin typeface="Bahnschrift Condensed" panose="020B0502040204020203" pitchFamily="34" charset="0"/>
              </a:rPr>
              <a:t>сут</a:t>
            </a:r>
            <a:r>
              <a:rPr lang="ru-RU" sz="1600" dirty="0">
                <a:latin typeface="Bahnschrift Condensed" panose="020B0502040204020203" pitchFamily="34" charset="0"/>
              </a:rPr>
              <a:t> (не более 300 мг в сутки).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Длительность курса:</a:t>
            </a:r>
            <a:r>
              <a:rPr lang="ru-RU" sz="1600" dirty="0">
                <a:latin typeface="Bahnschrift Condensed" panose="020B0502040204020203" pitchFamily="34" charset="0"/>
              </a:rPr>
              <a:t> </a:t>
            </a:r>
            <a:r>
              <a:rPr lang="ru-RU" sz="1600" b="1" dirty="0">
                <a:latin typeface="Bahnschrift Condensed" panose="020B0502040204020203" pitchFamily="34" charset="0"/>
              </a:rPr>
              <a:t>6–9 месяцев</a:t>
            </a:r>
            <a:r>
              <a:rPr lang="ru-RU" sz="1600" dirty="0">
                <a:latin typeface="Bahnschrift Condensed" panose="020B0502040204020203" pitchFamily="34" charset="0"/>
              </a:rPr>
              <a:t> (в составе комбинированной терапии).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Особенности: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✅ Таблетку запивать водой, не разжевывать.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✅ Принимается натощак, так как пища снижает всасываемость.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✅ Необходим контроль функции печени (АЛТ, АСТ) из-за риска </a:t>
            </a:r>
            <a:r>
              <a:rPr lang="ru-RU" sz="1600" dirty="0" err="1">
                <a:latin typeface="Bahnschrift Condensed" panose="020B0502040204020203" pitchFamily="34" charset="0"/>
              </a:rPr>
              <a:t>гепатотоксичности</a:t>
            </a:r>
            <a:r>
              <a:rPr lang="ru-RU" sz="1600" dirty="0">
                <a:latin typeface="Bahnschrift Condensed" panose="020B0502040204020203" pitchFamily="34" charset="0"/>
              </a:rPr>
              <a:t>.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✅ В сочетании с пиридоксином (витамин B6) для профилактики нейропатии.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C73B33-44D5-DC0F-D145-1F6022A85A6C}"/>
              </a:ext>
            </a:extLst>
          </p:cNvPr>
          <p:cNvSpPr txBox="1"/>
          <p:nvPr/>
        </p:nvSpPr>
        <p:spPr>
          <a:xfrm>
            <a:off x="2918173" y="886946"/>
            <a:ext cx="2738525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Bahnschrift Condensed" panose="020B0502040204020203" pitchFamily="34" charset="0"/>
              </a:rPr>
              <a:t>2. Этамбутол  таблетки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Способ применения:</a:t>
            </a:r>
            <a:r>
              <a:rPr lang="ru-RU" sz="1600" dirty="0">
                <a:latin typeface="Bahnschrift Condensed" panose="020B0502040204020203" pitchFamily="34" charset="0"/>
              </a:rPr>
              <a:t> Перорально (внутрь), во время или после еды.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Рекомендованная дозировка: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🔹 Взрослым: </a:t>
            </a:r>
            <a:r>
              <a:rPr lang="ru-RU" sz="1600" b="1" dirty="0">
                <a:latin typeface="Bahnschrift Condensed" panose="020B0502040204020203" pitchFamily="34" charset="0"/>
              </a:rPr>
              <a:t>15–25 мг/кг 1 раз в сутки</a:t>
            </a:r>
            <a:r>
              <a:rPr lang="ru-RU" sz="1600" dirty="0">
                <a:latin typeface="Bahnschrift Condensed" panose="020B0502040204020203" pitchFamily="34" charset="0"/>
              </a:rPr>
              <a:t>.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🔹 Детям: </a:t>
            </a:r>
            <a:r>
              <a:rPr lang="ru-RU" sz="1600" b="1" dirty="0">
                <a:latin typeface="Bahnschrift Condensed" panose="020B0502040204020203" pitchFamily="34" charset="0"/>
              </a:rPr>
              <a:t>15–20 мг/кг 1 раз в сутки</a:t>
            </a:r>
            <a:r>
              <a:rPr lang="ru-RU" sz="1600" dirty="0">
                <a:latin typeface="Bahnschrift Condensed" panose="020B0502040204020203" pitchFamily="34" charset="0"/>
              </a:rPr>
              <a:t>.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Длительность курса:</a:t>
            </a:r>
            <a:r>
              <a:rPr lang="ru-RU" sz="1600" dirty="0">
                <a:latin typeface="Bahnschrift Condensed" panose="020B0502040204020203" pitchFamily="34" charset="0"/>
              </a:rPr>
              <a:t> </a:t>
            </a:r>
            <a:r>
              <a:rPr lang="ru-RU" sz="1600" b="1" dirty="0">
                <a:latin typeface="Bahnschrift Condensed" panose="020B0502040204020203" pitchFamily="34" charset="0"/>
              </a:rPr>
              <a:t>6–9 месяцев</a:t>
            </a:r>
            <a:r>
              <a:rPr lang="ru-RU" sz="1600" dirty="0">
                <a:latin typeface="Bahnschrift Condensed" panose="020B0502040204020203" pitchFamily="34" charset="0"/>
              </a:rPr>
              <a:t> (в составе комбинированной терапии).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Особенности: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✅ Таблетку запивать водой, не разжевывать.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✅ Требуется регулярный контроль зрения (опасность неврита зрительного нерва).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✅ Коррекция дозы при почечной недостаточности (КК &lt;30 мл/мин).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✅ Не применять при тяжелых поражениях зрительного нерва.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09207-2E71-1D97-4841-98C84A943093}"/>
              </a:ext>
            </a:extLst>
          </p:cNvPr>
          <p:cNvSpPr txBox="1"/>
          <p:nvPr/>
        </p:nvSpPr>
        <p:spPr>
          <a:xfrm>
            <a:off x="5715668" y="867818"/>
            <a:ext cx="3362344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Bahnschrift Condensed" panose="020B0502040204020203" pitchFamily="34" charset="0"/>
              </a:rPr>
              <a:t>3. Рифампицин капсулы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Способ применения:</a:t>
            </a:r>
            <a:r>
              <a:rPr lang="ru-RU" sz="1600" dirty="0">
                <a:latin typeface="Bahnschrift Condensed" panose="020B0502040204020203" pitchFamily="34" charset="0"/>
              </a:rPr>
              <a:t> Перорально (внутрь), натощак (за 30–60 минут до еды).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Рекомендованная дозировка: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🔹 Взрослым: </a:t>
            </a:r>
            <a:r>
              <a:rPr lang="ru-RU" sz="1600" b="1" dirty="0">
                <a:latin typeface="Bahnschrift Condensed" panose="020B0502040204020203" pitchFamily="34" charset="0"/>
              </a:rPr>
              <a:t>10 мг/кг 1 раз в сутки</a:t>
            </a:r>
            <a:r>
              <a:rPr lang="ru-RU" sz="1600" dirty="0">
                <a:latin typeface="Bahnschrift Condensed" panose="020B0502040204020203" pitchFamily="34" charset="0"/>
              </a:rPr>
              <a:t> (обычно </a:t>
            </a:r>
            <a:r>
              <a:rPr lang="ru-RU" sz="1600" b="1" dirty="0">
                <a:latin typeface="Bahnschrift Condensed" panose="020B0502040204020203" pitchFamily="34" charset="0"/>
              </a:rPr>
              <a:t>450–600 мг/</a:t>
            </a:r>
            <a:r>
              <a:rPr lang="ru-RU" sz="1600" b="1" dirty="0" err="1">
                <a:latin typeface="Bahnschrift Condensed" panose="020B0502040204020203" pitchFamily="34" charset="0"/>
              </a:rPr>
              <a:t>сут</a:t>
            </a:r>
            <a:r>
              <a:rPr lang="ru-RU" sz="1600" dirty="0">
                <a:latin typeface="Bahnschrift Condensed" panose="020B0502040204020203" pitchFamily="34" charset="0"/>
              </a:rPr>
              <a:t>).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🔹 Детям: </a:t>
            </a:r>
            <a:r>
              <a:rPr lang="ru-RU" sz="1600" b="1" dirty="0">
                <a:latin typeface="Bahnschrift Condensed" panose="020B0502040204020203" pitchFamily="34" charset="0"/>
              </a:rPr>
              <a:t>10–20 мг/кг 1 раз в сутки</a:t>
            </a:r>
            <a:r>
              <a:rPr lang="ru-RU" sz="1600" dirty="0">
                <a:latin typeface="Bahnschrift Condensed" panose="020B0502040204020203" pitchFamily="34" charset="0"/>
              </a:rPr>
              <a:t> (не более 600 мг/</a:t>
            </a:r>
            <a:r>
              <a:rPr lang="ru-RU" sz="1600" dirty="0" err="1">
                <a:latin typeface="Bahnschrift Condensed" panose="020B0502040204020203" pitchFamily="34" charset="0"/>
              </a:rPr>
              <a:t>сут</a:t>
            </a:r>
            <a:r>
              <a:rPr lang="ru-RU" sz="1600" dirty="0">
                <a:latin typeface="Bahnschrift Condensed" panose="020B0502040204020203" pitchFamily="34" charset="0"/>
              </a:rPr>
              <a:t>).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Длительность курса:</a:t>
            </a:r>
            <a:r>
              <a:rPr lang="ru-RU" sz="1600" dirty="0">
                <a:latin typeface="Bahnschrift Condensed" panose="020B0502040204020203" pitchFamily="34" charset="0"/>
              </a:rPr>
              <a:t> </a:t>
            </a:r>
            <a:r>
              <a:rPr lang="ru-RU" sz="1600" b="1" dirty="0">
                <a:latin typeface="Bahnschrift Condensed" panose="020B0502040204020203" pitchFamily="34" charset="0"/>
              </a:rPr>
              <a:t>6–9 месяцев</a:t>
            </a:r>
            <a:r>
              <a:rPr lang="ru-RU" sz="1600" dirty="0">
                <a:latin typeface="Bahnschrift Condensed" panose="020B0502040204020203" pitchFamily="34" charset="0"/>
              </a:rPr>
              <a:t> (в составе комбинированной терапии).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Особенности: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✅ Таблетку запивать водой, не разжевывать.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✅ Натощак, так как пища снижает всасываемость.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✅ Окрашивает мочу, слюну и пот в оранжево-красный цвет (нормальная реакция).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✅ Индуцирует ферменты печени – снижает эффективность оральных контрацептивов и некоторых лекарств.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✅ Контроль функции печени и почек при длительном приеме.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9E746C-9535-FF8B-26CE-11307B653730}"/>
              </a:ext>
            </a:extLst>
          </p:cNvPr>
          <p:cNvSpPr txBox="1"/>
          <p:nvPr/>
        </p:nvSpPr>
        <p:spPr>
          <a:xfrm>
            <a:off x="9195951" y="886946"/>
            <a:ext cx="254984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Bahnschrift Condensed" panose="020B0502040204020203" pitchFamily="34" charset="0"/>
              </a:rPr>
              <a:t>4. </a:t>
            </a:r>
            <a:r>
              <a:rPr lang="ru-RU" sz="1600" b="1" dirty="0" err="1">
                <a:latin typeface="Bahnschrift Condensed" panose="020B0502040204020203" pitchFamily="34" charset="0"/>
              </a:rPr>
              <a:t>Пиразинамид</a:t>
            </a:r>
            <a:r>
              <a:rPr lang="ru-RU" sz="1600" b="1" dirty="0">
                <a:latin typeface="Bahnschrift Condensed" panose="020B0502040204020203" pitchFamily="34" charset="0"/>
              </a:rPr>
              <a:t> таблетки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Способ применения:</a:t>
            </a:r>
            <a:r>
              <a:rPr lang="ru-RU" sz="1600" dirty="0">
                <a:latin typeface="Bahnschrift Condensed" panose="020B0502040204020203" pitchFamily="34" charset="0"/>
              </a:rPr>
              <a:t> Перорально (внутрь), независимо от еды.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Рекомендованная дозировка: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🔹 Взрослым: </a:t>
            </a:r>
            <a:r>
              <a:rPr lang="ru-RU" sz="1600" b="1" dirty="0">
                <a:latin typeface="Bahnschrift Condensed" panose="020B0502040204020203" pitchFamily="34" charset="0"/>
              </a:rPr>
              <a:t>15–30 мг/кг 1 раз в сутки</a:t>
            </a:r>
            <a:r>
              <a:rPr lang="ru-RU" sz="1600" dirty="0">
                <a:latin typeface="Bahnschrift Condensed" panose="020B0502040204020203" pitchFamily="34" charset="0"/>
              </a:rPr>
              <a:t> (обычно </a:t>
            </a:r>
            <a:r>
              <a:rPr lang="ru-RU" sz="1600" b="1" dirty="0">
                <a:latin typeface="Bahnschrift Condensed" panose="020B0502040204020203" pitchFamily="34" charset="0"/>
              </a:rPr>
              <a:t>1000–2000 мг/</a:t>
            </a:r>
            <a:r>
              <a:rPr lang="ru-RU" sz="1600" b="1" dirty="0" err="1">
                <a:latin typeface="Bahnschrift Condensed" panose="020B0502040204020203" pitchFamily="34" charset="0"/>
              </a:rPr>
              <a:t>сут</a:t>
            </a:r>
            <a:r>
              <a:rPr lang="ru-RU" sz="1600" dirty="0">
                <a:latin typeface="Bahnschrift Condensed" panose="020B0502040204020203" pitchFamily="34" charset="0"/>
              </a:rPr>
              <a:t>).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🔹 Детям: </a:t>
            </a:r>
            <a:r>
              <a:rPr lang="ru-RU" sz="1600" b="1" dirty="0">
                <a:latin typeface="Bahnschrift Condensed" panose="020B0502040204020203" pitchFamily="34" charset="0"/>
              </a:rPr>
              <a:t>30–40 мг/кг 1 раз в сутки</a:t>
            </a:r>
            <a:r>
              <a:rPr lang="ru-RU" sz="1600" dirty="0">
                <a:latin typeface="Bahnschrift Condensed" panose="020B0502040204020203" pitchFamily="34" charset="0"/>
              </a:rPr>
              <a:t>.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Длительность курса:</a:t>
            </a:r>
            <a:r>
              <a:rPr lang="ru-RU" sz="1600" dirty="0">
                <a:latin typeface="Bahnschrift Condensed" panose="020B0502040204020203" pitchFamily="34" charset="0"/>
              </a:rPr>
              <a:t> </a:t>
            </a:r>
            <a:r>
              <a:rPr lang="ru-RU" sz="1600" b="1" dirty="0">
                <a:latin typeface="Bahnschrift Condensed" panose="020B0502040204020203" pitchFamily="34" charset="0"/>
              </a:rPr>
              <a:t>2–3 месяца</a:t>
            </a:r>
            <a:r>
              <a:rPr lang="ru-RU" sz="1600" dirty="0">
                <a:latin typeface="Bahnschrift Condensed" panose="020B0502040204020203" pitchFamily="34" charset="0"/>
              </a:rPr>
              <a:t> (в составе интенсивной фазы лечения туберкулеза).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Особенности: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✅ Таблетку запивать водой, не разжевывать.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✅ Повышает уровень мочевой кислоты – возможны боли в суставах, подагрические реакции.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✅ </a:t>
            </a:r>
            <a:r>
              <a:rPr lang="ru-RU" sz="1600" dirty="0" err="1">
                <a:latin typeface="Bahnschrift Condensed" panose="020B0502040204020203" pitchFamily="34" charset="0"/>
              </a:rPr>
              <a:t>Гепатотоксичен</a:t>
            </a:r>
            <a:r>
              <a:rPr lang="ru-RU" sz="1600" dirty="0">
                <a:latin typeface="Bahnschrift Condensed" panose="020B0502040204020203" pitchFamily="34" charset="0"/>
              </a:rPr>
              <a:t> – необходим контроль АЛТ, АСТ.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✅ Коррекция дозы при почечной и печеночной недостаточности.</a:t>
            </a:r>
          </a:p>
        </p:txBody>
      </p:sp>
    </p:spTree>
    <p:extLst>
      <p:ext uri="{BB962C8B-B14F-4D97-AF65-F5344CB8AC3E}">
        <p14:creationId xmlns:p14="http://schemas.microsoft.com/office/powerpoint/2010/main" val="1958460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5A97E6-5FCA-CEDF-80A9-8AC123F4333C}"/>
              </a:ext>
            </a:extLst>
          </p:cNvPr>
          <p:cNvSpPr txBox="1"/>
          <p:nvPr/>
        </p:nvSpPr>
        <p:spPr>
          <a:xfrm>
            <a:off x="181466" y="144580"/>
            <a:ext cx="2599441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Bahnschrift Condensed" panose="020B0502040204020203" pitchFamily="34" charset="0"/>
              </a:rPr>
              <a:t>Изониазид 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Фармакокинетика:</a:t>
            </a:r>
            <a:endParaRPr lang="ru-RU" sz="16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Биодоступность</a:t>
            </a:r>
            <a:r>
              <a:rPr lang="ru-RU" sz="1600" dirty="0">
                <a:latin typeface="Bahnschrift Condensed" panose="020B0502040204020203" pitchFamily="34" charset="0"/>
              </a:rPr>
              <a:t>: ≈90%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Метаболизм</a:t>
            </a:r>
            <a:r>
              <a:rPr lang="ru-RU" sz="1600" dirty="0">
                <a:latin typeface="Bahnschrift Condensed" panose="020B0502040204020203" pitchFamily="34" charset="0"/>
              </a:rPr>
              <a:t>: Печеночный, </a:t>
            </a:r>
            <a:r>
              <a:rPr lang="ru-RU" sz="1600" dirty="0" err="1">
                <a:latin typeface="Bahnschrift Condensed" panose="020B0502040204020203" pitchFamily="34" charset="0"/>
              </a:rPr>
              <a:t>метаболизируется</a:t>
            </a:r>
            <a:r>
              <a:rPr lang="ru-RU" sz="1600" dirty="0">
                <a:latin typeface="Bahnschrift Condensed" panose="020B0502040204020203" pitchFamily="34" charset="0"/>
              </a:rPr>
              <a:t> в активный метаболит, </a:t>
            </a:r>
            <a:r>
              <a:rPr lang="ru-RU" sz="1600" dirty="0" err="1">
                <a:latin typeface="Bahnschrift Condensed" panose="020B0502040204020203" pitchFamily="34" charset="0"/>
              </a:rPr>
              <a:t>ацетилируется</a:t>
            </a:r>
            <a:r>
              <a:rPr lang="ru-RU" sz="1600" dirty="0">
                <a:latin typeface="Bahnschrift Condensed" panose="020B0502040204020203" pitchFamily="34" charset="0"/>
              </a:rPr>
              <a:t> в печени.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Выведение</a:t>
            </a:r>
            <a:r>
              <a:rPr lang="ru-RU" sz="1600" dirty="0">
                <a:latin typeface="Bahnschrift Condensed" panose="020B0502040204020203" pitchFamily="34" charset="0"/>
              </a:rPr>
              <a:t>: Почками в виде метаболитов.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Период полувыведения</a:t>
            </a:r>
            <a:r>
              <a:rPr lang="ru-RU" sz="1600" dirty="0">
                <a:latin typeface="Bahnschrift Condensed" panose="020B0502040204020203" pitchFamily="34" charset="0"/>
              </a:rPr>
              <a:t>: 1-4 часа (в зависимости от скорости ацетилирования).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Преимущества:</a:t>
            </a:r>
            <a:r>
              <a:rPr lang="ru-RU" sz="1600" dirty="0">
                <a:latin typeface="Bahnschrift Condensed" panose="020B0502040204020203" pitchFamily="34" charset="0"/>
              </a:rPr>
              <a:t> ✔ Высокая эффективность при лечении туберкулеза. ✔ Обладает бактерицидным действием в отношении </a:t>
            </a:r>
            <a:r>
              <a:rPr lang="ru-RU" sz="1600" dirty="0" err="1">
                <a:latin typeface="Bahnschrift Condensed" panose="020B0502040204020203" pitchFamily="34" charset="0"/>
              </a:rPr>
              <a:t>Mycobacterium</a:t>
            </a:r>
            <a:r>
              <a:rPr lang="ru-RU" sz="1600" dirty="0">
                <a:latin typeface="Bahnschrift Condensed" panose="020B0502040204020203" pitchFamily="34" charset="0"/>
              </a:rPr>
              <a:t> </a:t>
            </a:r>
            <a:r>
              <a:rPr lang="ru-RU" sz="1600" dirty="0" err="1">
                <a:latin typeface="Bahnschrift Condensed" panose="020B0502040204020203" pitchFamily="34" charset="0"/>
              </a:rPr>
              <a:t>tuberculosis</a:t>
            </a:r>
            <a:r>
              <a:rPr lang="ru-RU" sz="1600" dirty="0">
                <a:latin typeface="Bahnschrift Condensed" panose="020B0502040204020203" pitchFamily="34" charset="0"/>
              </a:rPr>
              <a:t>. ✔ Хорошо проникает в ткани и жидкости организма (легкие, спинной мозг).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Ограничения:</a:t>
            </a:r>
            <a:r>
              <a:rPr lang="ru-RU" sz="1600" dirty="0">
                <a:latin typeface="Bahnschrift Condensed" panose="020B0502040204020203" pitchFamily="34" charset="0"/>
              </a:rPr>
              <a:t> ⚠ Может вызывать </a:t>
            </a:r>
            <a:r>
              <a:rPr lang="ru-RU" sz="1600" dirty="0" err="1">
                <a:latin typeface="Bahnschrift Condensed" panose="020B0502040204020203" pitchFamily="34" charset="0"/>
              </a:rPr>
              <a:t>гепатотоксичность</a:t>
            </a:r>
            <a:r>
              <a:rPr lang="ru-RU" sz="1600" dirty="0">
                <a:latin typeface="Bahnschrift Condensed" panose="020B0502040204020203" pitchFamily="34" charset="0"/>
              </a:rPr>
              <a:t>, особенно при длительном применении. ⚠ Требует контроля функции печени. ⚠ Противопоказан при активных заболеваниях печени.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7F8F9-7C52-0D32-C460-072587234A04}"/>
              </a:ext>
            </a:extLst>
          </p:cNvPr>
          <p:cNvSpPr txBox="1"/>
          <p:nvPr/>
        </p:nvSpPr>
        <p:spPr>
          <a:xfrm>
            <a:off x="2661502" y="144580"/>
            <a:ext cx="2438400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Bahnschrift Condensed" panose="020B0502040204020203" pitchFamily="34" charset="0"/>
              </a:rPr>
              <a:t>Этамбутол 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Фармакокинетика:</a:t>
            </a:r>
            <a:endParaRPr lang="ru-RU" sz="16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Биодоступность</a:t>
            </a:r>
            <a:r>
              <a:rPr lang="ru-RU" sz="1600" dirty="0">
                <a:latin typeface="Bahnschrift Condensed" panose="020B0502040204020203" pitchFamily="34" charset="0"/>
              </a:rPr>
              <a:t>: ≈80%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Метаболизм</a:t>
            </a:r>
            <a:r>
              <a:rPr lang="ru-RU" sz="1600" dirty="0">
                <a:latin typeface="Bahnschrift Condensed" panose="020B0502040204020203" pitchFamily="34" charset="0"/>
              </a:rPr>
              <a:t>: Частично </a:t>
            </a:r>
            <a:r>
              <a:rPr lang="ru-RU" sz="1600" dirty="0" err="1">
                <a:latin typeface="Bahnschrift Condensed" panose="020B0502040204020203" pitchFamily="34" charset="0"/>
              </a:rPr>
              <a:t>метаболизируется</a:t>
            </a:r>
            <a:r>
              <a:rPr lang="ru-RU" sz="1600" dirty="0">
                <a:latin typeface="Bahnschrift Condensed" panose="020B0502040204020203" pitchFamily="34" charset="0"/>
              </a:rPr>
              <a:t> в печени.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Выведение</a:t>
            </a:r>
            <a:r>
              <a:rPr lang="ru-RU" sz="1600" dirty="0">
                <a:latin typeface="Bahnschrift Condensed" panose="020B0502040204020203" pitchFamily="34" charset="0"/>
              </a:rPr>
              <a:t>: Почками, в основном в неизмененном виде.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Период полувыведения</a:t>
            </a:r>
            <a:r>
              <a:rPr lang="ru-RU" sz="1600" dirty="0">
                <a:latin typeface="Bahnschrift Condensed" panose="020B0502040204020203" pitchFamily="34" charset="0"/>
              </a:rPr>
              <a:t>: 3-4 часа.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Преимущества:</a:t>
            </a:r>
            <a:r>
              <a:rPr lang="ru-RU" sz="1600" dirty="0">
                <a:latin typeface="Bahnschrift Condensed" panose="020B0502040204020203" pitchFamily="34" charset="0"/>
              </a:rPr>
              <a:t> ✔ Обладает бактериостатическим действием против </a:t>
            </a:r>
            <a:r>
              <a:rPr lang="ru-RU" sz="1600" dirty="0" err="1">
                <a:latin typeface="Bahnschrift Condensed" panose="020B0502040204020203" pitchFamily="34" charset="0"/>
              </a:rPr>
              <a:t>Mycobacterium</a:t>
            </a:r>
            <a:r>
              <a:rPr lang="ru-RU" sz="1600" dirty="0">
                <a:latin typeface="Bahnschrift Condensed" panose="020B0502040204020203" pitchFamily="34" charset="0"/>
              </a:rPr>
              <a:t> </a:t>
            </a:r>
            <a:r>
              <a:rPr lang="ru-RU" sz="1600" dirty="0" err="1">
                <a:latin typeface="Bahnschrift Condensed" panose="020B0502040204020203" pitchFamily="34" charset="0"/>
              </a:rPr>
              <a:t>tuberculosis</a:t>
            </a:r>
            <a:r>
              <a:rPr lang="ru-RU" sz="1600" dirty="0">
                <a:latin typeface="Bahnschrift Condensed" panose="020B0502040204020203" pitchFamily="34" charset="0"/>
              </a:rPr>
              <a:t>. ✔ Эффективен при комбинированной терапии туберкулеза. ✔ Низкий риск развития побочных эффектов по сравнению с другими противотуберкулезными средствами.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Ограничения:</a:t>
            </a:r>
            <a:r>
              <a:rPr lang="ru-RU" sz="1600" dirty="0">
                <a:latin typeface="Bahnschrift Condensed" panose="020B0502040204020203" pitchFamily="34" charset="0"/>
              </a:rPr>
              <a:t> ⚠ Может вызывать зрительные нарушения (ретробульбарный нейрит). ⚠ Требует контроля функции зрения в процессе лечения. ⚠ Противопоказан при нарушениях функции почек.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08C73-27F8-F333-31BF-34A7B181F483}"/>
              </a:ext>
            </a:extLst>
          </p:cNvPr>
          <p:cNvSpPr txBox="1"/>
          <p:nvPr/>
        </p:nvSpPr>
        <p:spPr>
          <a:xfrm>
            <a:off x="4998565" y="144580"/>
            <a:ext cx="2882245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Bahnschrift Condensed" panose="020B0502040204020203" pitchFamily="34" charset="0"/>
              </a:rPr>
              <a:t>Рифампицин 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Фармакокинетика:</a:t>
            </a:r>
            <a:endParaRPr lang="ru-RU" sz="16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Биодоступность</a:t>
            </a:r>
            <a:r>
              <a:rPr lang="ru-RU" sz="1600" dirty="0">
                <a:latin typeface="Bahnschrift Condensed" panose="020B0502040204020203" pitchFamily="34" charset="0"/>
              </a:rPr>
              <a:t>: ≈90% (снижается при приеме пищи).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Метаболизм</a:t>
            </a:r>
            <a:r>
              <a:rPr lang="ru-RU" sz="1600" dirty="0">
                <a:latin typeface="Bahnschrift Condensed" panose="020B0502040204020203" pitchFamily="34" charset="0"/>
              </a:rPr>
              <a:t>: Интенсивно </a:t>
            </a:r>
            <a:r>
              <a:rPr lang="ru-RU" sz="1600" dirty="0" err="1">
                <a:latin typeface="Bahnschrift Condensed" panose="020B0502040204020203" pitchFamily="34" charset="0"/>
              </a:rPr>
              <a:t>метаболизируется</a:t>
            </a:r>
            <a:r>
              <a:rPr lang="ru-RU" sz="1600" dirty="0">
                <a:latin typeface="Bahnschrift Condensed" panose="020B0502040204020203" pitchFamily="34" charset="0"/>
              </a:rPr>
              <a:t> в печени с образованием активных метаболитов.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Выведение</a:t>
            </a:r>
            <a:r>
              <a:rPr lang="ru-RU" sz="1600" dirty="0">
                <a:latin typeface="Bahnschrift Condensed" panose="020B0502040204020203" pitchFamily="34" charset="0"/>
              </a:rPr>
              <a:t>: Почками и через желчь.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Период полувыведения</a:t>
            </a:r>
            <a:r>
              <a:rPr lang="ru-RU" sz="1600" dirty="0">
                <a:latin typeface="Bahnschrift Condensed" panose="020B0502040204020203" pitchFamily="34" charset="0"/>
              </a:rPr>
              <a:t>: 3-5 часов.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Преимущества:</a:t>
            </a:r>
            <a:r>
              <a:rPr lang="ru-RU" sz="1600" dirty="0">
                <a:latin typeface="Bahnschrift Condensed" panose="020B0502040204020203" pitchFamily="34" charset="0"/>
              </a:rPr>
              <a:t> ✔ Сильное бактерицидное действие, эффективен против </a:t>
            </a:r>
            <a:r>
              <a:rPr lang="ru-RU" sz="1600" dirty="0" err="1">
                <a:latin typeface="Bahnschrift Condensed" panose="020B0502040204020203" pitchFamily="34" charset="0"/>
              </a:rPr>
              <a:t>Mycobacterium</a:t>
            </a:r>
            <a:r>
              <a:rPr lang="ru-RU" sz="1600" dirty="0">
                <a:latin typeface="Bahnschrift Condensed" panose="020B0502040204020203" pitchFamily="34" charset="0"/>
              </a:rPr>
              <a:t> </a:t>
            </a:r>
            <a:r>
              <a:rPr lang="ru-RU" sz="1600" dirty="0" err="1">
                <a:latin typeface="Bahnschrift Condensed" panose="020B0502040204020203" pitchFamily="34" charset="0"/>
              </a:rPr>
              <a:t>tuberculosis</a:t>
            </a:r>
            <a:r>
              <a:rPr lang="ru-RU" sz="1600" dirty="0">
                <a:latin typeface="Bahnschrift Condensed" panose="020B0502040204020203" pitchFamily="34" charset="0"/>
              </a:rPr>
              <a:t>. ✔ Используется для лечения туберкулеза и ряда других инфекций. ✔ Хорошо проникает в ткани и жидкости организма (костный мозг, мозговая оболочка, жидкость).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Ограничения:</a:t>
            </a:r>
            <a:r>
              <a:rPr lang="ru-RU" sz="1600" dirty="0">
                <a:latin typeface="Bahnschrift Condensed" panose="020B0502040204020203" pitchFamily="34" charset="0"/>
              </a:rPr>
              <a:t> ⚠ Может вызывать </a:t>
            </a:r>
            <a:r>
              <a:rPr lang="ru-RU" sz="1600" dirty="0" err="1">
                <a:latin typeface="Bahnschrift Condensed" panose="020B0502040204020203" pitchFamily="34" charset="0"/>
              </a:rPr>
              <a:t>гепатотоксичность</a:t>
            </a:r>
            <a:r>
              <a:rPr lang="ru-RU" sz="1600" dirty="0">
                <a:latin typeface="Bahnschrift Condensed" panose="020B0502040204020203" pitchFamily="34" charset="0"/>
              </a:rPr>
              <a:t>, особенно в сочетании с другими противотуберкулезными средствами. ⚠ Индуцирует </a:t>
            </a:r>
            <a:r>
              <a:rPr lang="ru-RU" sz="1600" dirty="0" err="1">
                <a:latin typeface="Bahnschrift Condensed" panose="020B0502040204020203" pitchFamily="34" charset="0"/>
              </a:rPr>
              <a:t>микросомальные</a:t>
            </a:r>
            <a:r>
              <a:rPr lang="ru-RU" sz="1600" dirty="0">
                <a:latin typeface="Bahnschrift Condensed" panose="020B0502040204020203" pitchFamily="34" charset="0"/>
              </a:rPr>
              <a:t> ферменты, что может изменять фармакокинетику других препаратов. ⚠ Не рекомендуется при тяжелых заболеваниях печени.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7A3D43-C1E0-96FC-412A-F6CD3FB7A2A2}"/>
              </a:ext>
            </a:extLst>
          </p:cNvPr>
          <p:cNvSpPr txBox="1"/>
          <p:nvPr/>
        </p:nvSpPr>
        <p:spPr>
          <a:xfrm>
            <a:off x="7880811" y="144580"/>
            <a:ext cx="2438400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 err="1">
                <a:latin typeface="Bahnschrift Condensed" panose="020B0502040204020203" pitchFamily="34" charset="0"/>
              </a:rPr>
              <a:t>Пиразинамид</a:t>
            </a:r>
            <a:r>
              <a:rPr lang="ru-RU" sz="1600" b="1" dirty="0">
                <a:latin typeface="Bahnschrift Condensed" panose="020B0502040204020203" pitchFamily="34" charset="0"/>
              </a:rPr>
              <a:t> 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Фармакокинетика:</a:t>
            </a:r>
            <a:endParaRPr lang="ru-RU" sz="16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Биодоступность</a:t>
            </a:r>
            <a:r>
              <a:rPr lang="ru-RU" sz="1600" dirty="0">
                <a:latin typeface="Bahnschrift Condensed" panose="020B0502040204020203" pitchFamily="34" charset="0"/>
              </a:rPr>
              <a:t>: ≈80%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Метаболизм</a:t>
            </a:r>
            <a:r>
              <a:rPr lang="ru-RU" sz="1600" dirty="0">
                <a:latin typeface="Bahnschrift Condensed" panose="020B0502040204020203" pitchFamily="34" charset="0"/>
              </a:rPr>
              <a:t>: </a:t>
            </a:r>
            <a:r>
              <a:rPr lang="ru-RU" sz="1600" dirty="0" err="1">
                <a:latin typeface="Bahnschrift Condensed" panose="020B0502040204020203" pitchFamily="34" charset="0"/>
              </a:rPr>
              <a:t>Метаболизируется</a:t>
            </a:r>
            <a:r>
              <a:rPr lang="ru-RU" sz="1600" dirty="0">
                <a:latin typeface="Bahnschrift Condensed" panose="020B0502040204020203" pitchFamily="34" charset="0"/>
              </a:rPr>
              <a:t> в печени до неактивных метаболитов.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Выведение</a:t>
            </a:r>
            <a:r>
              <a:rPr lang="ru-RU" sz="1600" dirty="0">
                <a:latin typeface="Bahnschrift Condensed" panose="020B0502040204020203" pitchFamily="34" charset="0"/>
              </a:rPr>
              <a:t>: Почками в виде метаболитов.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Период полувыведения</a:t>
            </a:r>
            <a:r>
              <a:rPr lang="ru-RU" sz="1600" dirty="0">
                <a:latin typeface="Bahnschrift Condensed" panose="020B0502040204020203" pitchFamily="34" charset="0"/>
              </a:rPr>
              <a:t>: 9-10 часов.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Преимущества:</a:t>
            </a:r>
            <a:r>
              <a:rPr lang="ru-RU" sz="1600" dirty="0">
                <a:latin typeface="Bahnschrift Condensed" panose="020B0502040204020203" pitchFamily="34" charset="0"/>
              </a:rPr>
              <a:t> ✔ Высокая активность против </a:t>
            </a:r>
            <a:r>
              <a:rPr lang="ru-RU" sz="1600" dirty="0" err="1">
                <a:latin typeface="Bahnschrift Condensed" panose="020B0502040204020203" pitchFamily="34" charset="0"/>
              </a:rPr>
              <a:t>Mycobacterium</a:t>
            </a:r>
            <a:r>
              <a:rPr lang="ru-RU" sz="1600" dirty="0">
                <a:latin typeface="Bahnschrift Condensed" panose="020B0502040204020203" pitchFamily="34" charset="0"/>
              </a:rPr>
              <a:t> </a:t>
            </a:r>
            <a:r>
              <a:rPr lang="ru-RU" sz="1600" dirty="0" err="1">
                <a:latin typeface="Bahnschrift Condensed" panose="020B0502040204020203" pitchFamily="34" charset="0"/>
              </a:rPr>
              <a:t>tuberculosis</a:t>
            </a:r>
            <a:r>
              <a:rPr lang="ru-RU" sz="1600" dirty="0">
                <a:latin typeface="Bahnschrift Condensed" panose="020B0502040204020203" pitchFamily="34" charset="0"/>
              </a:rPr>
              <a:t>, особенно в кислых средах (например, в макрофагах). ✔ Часть комбинированной терапии при лечении туберкулеза. ✔ Эффективен при лечении активного туберкулеза.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Ограничения:</a:t>
            </a:r>
            <a:r>
              <a:rPr lang="ru-RU" sz="1600" dirty="0">
                <a:latin typeface="Bahnschrift Condensed" panose="020B0502040204020203" pitchFamily="34" charset="0"/>
              </a:rPr>
              <a:t> ⚠ Может вызывать </a:t>
            </a:r>
            <a:r>
              <a:rPr lang="ru-RU" sz="1600" dirty="0" err="1">
                <a:latin typeface="Bahnschrift Condensed" panose="020B0502040204020203" pitchFamily="34" charset="0"/>
              </a:rPr>
              <a:t>гепатотоксичность</a:t>
            </a:r>
            <a:r>
              <a:rPr lang="ru-RU" sz="1600" dirty="0">
                <a:latin typeface="Bahnschrift Condensed" panose="020B0502040204020203" pitchFamily="34" charset="0"/>
              </a:rPr>
              <a:t>. ⚠ Противопоказан при печеночной недостаточности. ⚠ Требует контроля функции печени и уровня мочевой кислоты в крови.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BCBD2FE-E840-5444-D933-6661D429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211" y="0"/>
            <a:ext cx="1955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91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Элгравир 0,5 мг таблетки покрытые пленочной оболочкой 30 шт цена, купить в  Москве в аптеке, инструкция по применению, доставка на дом - «Самсон Фарма»">
            <a:extLst>
              <a:ext uri="{FF2B5EF4-FFF2-40B4-BE49-F238E27FC236}">
                <a16:creationId xmlns:a16="http://schemas.microsoft.com/office/drawing/2014/main" id="{81CAF32E-404A-D0F5-6B49-D87F639B6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379" y="3227513"/>
            <a:ext cx="3147094" cy="314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479658-864A-78CF-388B-8EE0FDE71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61" y="195443"/>
            <a:ext cx="10515600" cy="577555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Bahnschrift Condensed" panose="020B0502040204020203" pitchFamily="34" charset="0"/>
              </a:rPr>
              <a:t>Противовирусные: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846A3-F825-0F4E-76EE-2444225F6F4A}"/>
              </a:ext>
            </a:extLst>
          </p:cNvPr>
          <p:cNvSpPr txBox="1"/>
          <p:nvPr/>
        </p:nvSpPr>
        <p:spPr>
          <a:xfrm>
            <a:off x="263950" y="1054904"/>
            <a:ext cx="838042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err="1">
                <a:latin typeface="Bahnschrift Condensed" panose="020B0502040204020203" pitchFamily="34" charset="0"/>
              </a:rPr>
              <a:t>Элгравир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Действующее вещество</a:t>
            </a:r>
            <a:r>
              <a:rPr lang="ru-RU" dirty="0">
                <a:latin typeface="Bahnschrift Condensed" panose="020B0502040204020203" pitchFamily="34" charset="0"/>
              </a:rPr>
              <a:t>: </a:t>
            </a:r>
            <a:r>
              <a:rPr lang="ru-RU" dirty="0" err="1">
                <a:latin typeface="Bahnschrift Condensed" panose="020B0502040204020203" pitchFamily="34" charset="0"/>
              </a:rPr>
              <a:t>Энтекавир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Фармакологическая группа</a:t>
            </a:r>
            <a:r>
              <a:rPr lang="ru-RU" dirty="0">
                <a:latin typeface="Bahnschrift Condensed" panose="020B0502040204020203" pitchFamily="34" charset="0"/>
              </a:rPr>
              <a:t>: Противовирусные средства для лечения гепатита B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Форма выпуска</a:t>
            </a:r>
            <a:r>
              <a:rPr lang="ru-RU" dirty="0">
                <a:latin typeface="Bahnschrift Condensed" panose="020B0502040204020203" pitchFamily="34" charset="0"/>
              </a:rPr>
              <a:t>: Таблетки, покрытые пленочной оболочкой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Показания к применению</a:t>
            </a:r>
            <a:r>
              <a:rPr lang="ru-RU" dirty="0">
                <a:latin typeface="Bahnschrift Condensed" panose="020B0502040204020203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Хронический гепатит B у взрослых с компенсированным поражением печени и наличием вирусной репликации.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Хронический гепатит B у взрослых с декомпенсированным поражением печени.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Способ применения</a:t>
            </a:r>
            <a:r>
              <a:rPr lang="ru-RU" dirty="0">
                <a:latin typeface="Bahnschrift Condensed" panose="020B0502040204020203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Внутрь, обычно 0,5 мг 1 раз в сутки. Максимальная суточная доза – 1 мг. Дозировка и продолжительность лечения могут корректироваться в зависимости от клинической ситуации и состояния пациента.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Противопоказания</a:t>
            </a:r>
            <a:r>
              <a:rPr lang="ru-RU" dirty="0">
                <a:latin typeface="Bahnschrift Condensed" panose="020B0502040204020203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Гиперчувствительность к </a:t>
            </a:r>
            <a:r>
              <a:rPr lang="ru-RU" dirty="0" err="1">
                <a:latin typeface="Bahnschrift Condensed" panose="020B0502040204020203" pitchFamily="34" charset="0"/>
              </a:rPr>
              <a:t>энтекавиру</a:t>
            </a:r>
            <a:r>
              <a:rPr lang="ru-RU" dirty="0">
                <a:latin typeface="Bahnschrift Condensed" panose="020B0502040204020203" pitchFamily="34" charset="0"/>
              </a:rPr>
              <a:t> или любому из компонентов препарата.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Тяжелые заболевания печени, включая цирроз.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Детский возраст до 6 лет.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Побочные эффекты</a:t>
            </a:r>
            <a:r>
              <a:rPr lang="ru-RU" dirty="0">
                <a:latin typeface="Bahnschrift Condensed" panose="020B0502040204020203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Головная боль, тошнота, диарея, бессонница, кожные высыпания.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В редких случаях могут наблюдаться нарушения функции печени (</a:t>
            </a:r>
            <a:r>
              <a:rPr lang="ru-RU" dirty="0" err="1">
                <a:latin typeface="Bahnschrift Condensed" panose="020B0502040204020203" pitchFamily="34" charset="0"/>
              </a:rPr>
              <a:t>гепатотоксичность</a:t>
            </a:r>
            <a:r>
              <a:rPr lang="ru-RU" dirty="0">
                <a:latin typeface="Bahnschrift Condensed" panose="020B0502040204020203" pitchFamily="34" charset="0"/>
              </a:rPr>
              <a:t>), особенно при наличии сопутствующих заболеваний печени. </a:t>
            </a:r>
          </a:p>
        </p:txBody>
      </p:sp>
      <p:pic>
        <p:nvPicPr>
          <p:cNvPr id="1026" name="Picture 2" descr="Элгравир">
            <a:extLst>
              <a:ext uri="{FF2B5EF4-FFF2-40B4-BE49-F238E27FC236}">
                <a16:creationId xmlns:a16="http://schemas.microsoft.com/office/drawing/2014/main" id="{510A838D-F453-BEF0-CDBF-E9653FAA4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473" y="447784"/>
            <a:ext cx="2779729" cy="277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09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80798D3-C6FC-204C-7B1F-8F0A8BF9B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995" y="367645"/>
            <a:ext cx="7042607" cy="6035561"/>
          </a:xfrm>
        </p:spPr>
        <p:txBody>
          <a:bodyPr>
            <a:normAutofit fontScale="92500"/>
          </a:bodyPr>
          <a:lstStyle/>
          <a:p>
            <a:r>
              <a:rPr lang="ru-RU" sz="2400" b="1" dirty="0" err="1">
                <a:latin typeface="Bahnschrift Condensed" panose="020B0502040204020203" pitchFamily="34" charset="0"/>
              </a:rPr>
              <a:t>Элгравир</a:t>
            </a:r>
            <a:br>
              <a:rPr lang="ru-RU" sz="2400" dirty="0">
                <a:latin typeface="Bahnschrift Condensed" panose="020B0502040204020203" pitchFamily="34" charset="0"/>
              </a:rPr>
            </a:br>
            <a:r>
              <a:rPr lang="ru-RU" sz="2400" b="1" dirty="0">
                <a:latin typeface="Bahnschrift Condensed" panose="020B0502040204020203" pitchFamily="34" charset="0"/>
              </a:rPr>
              <a:t>Механизм действия:</a:t>
            </a:r>
            <a:br>
              <a:rPr lang="ru-RU" sz="2400" dirty="0">
                <a:latin typeface="Bahnschrift Condensed" panose="020B0502040204020203" pitchFamily="34" charset="0"/>
              </a:rPr>
            </a:br>
            <a:r>
              <a:rPr lang="ru-RU" sz="2400" dirty="0" err="1">
                <a:latin typeface="Bahnschrift Condensed" panose="020B0502040204020203" pitchFamily="34" charset="0"/>
              </a:rPr>
              <a:t>Элгравир</a:t>
            </a:r>
            <a:r>
              <a:rPr lang="ru-RU" sz="2400" dirty="0">
                <a:latin typeface="Bahnschrift Condensed" panose="020B0502040204020203" pitchFamily="34" charset="0"/>
              </a:rPr>
              <a:t> содержит действующее вещество </a:t>
            </a:r>
            <a:r>
              <a:rPr lang="ru-RU" sz="2400" dirty="0" err="1">
                <a:latin typeface="Bahnschrift Condensed" panose="020B0502040204020203" pitchFamily="34" charset="0"/>
              </a:rPr>
              <a:t>энтекавир</a:t>
            </a:r>
            <a:r>
              <a:rPr lang="ru-RU" sz="2400" dirty="0">
                <a:latin typeface="Bahnschrift Condensed" panose="020B0502040204020203" pitchFamily="34" charset="0"/>
              </a:rPr>
              <a:t>, являющееся аналогом нуклеозида </a:t>
            </a:r>
            <a:r>
              <a:rPr lang="ru-RU" sz="2400" dirty="0" err="1">
                <a:latin typeface="Bahnschrift Condensed" panose="020B0502040204020203" pitchFamily="34" charset="0"/>
              </a:rPr>
              <a:t>гуанозина</a:t>
            </a:r>
            <a:r>
              <a:rPr lang="ru-RU" sz="2400" dirty="0">
                <a:latin typeface="Bahnschrift Condensed" panose="020B0502040204020203" pitchFamily="34" charset="0"/>
              </a:rPr>
              <a:t>. После попадания в организм </a:t>
            </a:r>
            <a:r>
              <a:rPr lang="ru-RU" sz="2400" dirty="0" err="1">
                <a:latin typeface="Bahnschrift Condensed" panose="020B0502040204020203" pitchFamily="34" charset="0"/>
              </a:rPr>
              <a:t>энтекавир</a:t>
            </a:r>
            <a:r>
              <a:rPr lang="ru-RU" sz="2400" dirty="0">
                <a:latin typeface="Bahnschrift Condensed" panose="020B0502040204020203" pitchFamily="34" charset="0"/>
              </a:rPr>
              <a:t> </a:t>
            </a:r>
            <a:r>
              <a:rPr lang="ru-RU" sz="2400" dirty="0" err="1">
                <a:latin typeface="Bahnschrift Condensed" panose="020B0502040204020203" pitchFamily="34" charset="0"/>
              </a:rPr>
              <a:t>фосфорилируется</a:t>
            </a:r>
            <a:r>
              <a:rPr lang="ru-RU" sz="2400" dirty="0">
                <a:latin typeface="Bahnschrift Condensed" panose="020B0502040204020203" pitchFamily="34" charset="0"/>
              </a:rPr>
              <a:t> до активного </a:t>
            </a:r>
            <a:r>
              <a:rPr lang="ru-RU" sz="2400" dirty="0" err="1">
                <a:latin typeface="Bahnschrift Condensed" panose="020B0502040204020203" pitchFamily="34" charset="0"/>
              </a:rPr>
              <a:t>трифосфата</a:t>
            </a:r>
            <a:r>
              <a:rPr lang="ru-RU" sz="2400" dirty="0">
                <a:latin typeface="Bahnschrift Condensed" panose="020B0502040204020203" pitchFamily="34" charset="0"/>
              </a:rPr>
              <a:t>, который конкурирует с естественным субстратом, </a:t>
            </a:r>
            <a:r>
              <a:rPr lang="ru-RU" sz="2400" dirty="0" err="1">
                <a:latin typeface="Bahnschrift Condensed" panose="020B0502040204020203" pitchFamily="34" charset="0"/>
              </a:rPr>
              <a:t>деоксигуанозинтрифосфатом</a:t>
            </a:r>
            <a:r>
              <a:rPr lang="ru-RU" sz="2400" dirty="0">
                <a:latin typeface="Bahnschrift Condensed" panose="020B0502040204020203" pitchFamily="34" charset="0"/>
              </a:rPr>
              <a:t>. Это приводит к ингибированию всех трех функциональных активностей вирусной полимеразы гепатита B:</a:t>
            </a:r>
          </a:p>
          <a:p>
            <a:pPr>
              <a:buFont typeface="+mj-lt"/>
              <a:buAutoNum type="arabicPeriod"/>
            </a:pPr>
            <a:r>
              <a:rPr lang="ru-RU" sz="2400" dirty="0" err="1">
                <a:latin typeface="Bahnschrift Condensed" panose="020B0502040204020203" pitchFamily="34" charset="0"/>
              </a:rPr>
              <a:t>Прайминг</a:t>
            </a:r>
            <a:r>
              <a:rPr lang="ru-RU" sz="2400" dirty="0">
                <a:latin typeface="Bahnschrift Condensed" panose="020B0502040204020203" pitchFamily="34" charset="0"/>
              </a:rPr>
              <a:t> вирусной полимеразы.</a:t>
            </a:r>
          </a:p>
          <a:p>
            <a:pPr>
              <a:buFont typeface="+mj-lt"/>
              <a:buAutoNum type="arabicPeriod"/>
            </a:pPr>
            <a:r>
              <a:rPr lang="ru-RU" sz="2400" dirty="0">
                <a:latin typeface="Bahnschrift Condensed" panose="020B0502040204020203" pitchFamily="34" charset="0"/>
              </a:rPr>
              <a:t>Обратная транскрипция негативной нити из </a:t>
            </a:r>
            <a:r>
              <a:rPr lang="ru-RU" sz="2400" dirty="0" err="1">
                <a:latin typeface="Bahnschrift Condensed" panose="020B0502040204020203" pitchFamily="34" charset="0"/>
              </a:rPr>
              <a:t>прегеномной</a:t>
            </a:r>
            <a:r>
              <a:rPr lang="ru-RU" sz="2400" dirty="0">
                <a:latin typeface="Bahnschrift Condensed" panose="020B0502040204020203" pitchFamily="34" charset="0"/>
              </a:rPr>
              <a:t> РНК.</a:t>
            </a:r>
          </a:p>
          <a:p>
            <a:pPr>
              <a:buFont typeface="+mj-lt"/>
              <a:buAutoNum type="arabicPeriod"/>
            </a:pPr>
            <a:r>
              <a:rPr lang="ru-RU" sz="2400" dirty="0">
                <a:latin typeface="Bahnschrift Condensed" panose="020B0502040204020203" pitchFamily="34" charset="0"/>
              </a:rPr>
              <a:t>Синтез позитивной нити ДНК вируса.</a:t>
            </a:r>
          </a:p>
          <a:p>
            <a:r>
              <a:rPr lang="ru-RU" sz="2400" dirty="0">
                <a:latin typeface="Bahnschrift Condensed" panose="020B0502040204020203" pitchFamily="34" charset="0"/>
              </a:rPr>
              <a:t>Таким образом, </a:t>
            </a:r>
            <a:r>
              <a:rPr lang="ru-RU" sz="2400" dirty="0" err="1">
                <a:latin typeface="Bahnschrift Condensed" panose="020B0502040204020203" pitchFamily="34" charset="0"/>
              </a:rPr>
              <a:t>энтекавир</a:t>
            </a:r>
            <a:r>
              <a:rPr lang="ru-RU" sz="2400" dirty="0">
                <a:latin typeface="Bahnschrift Condensed" panose="020B0502040204020203" pitchFamily="34" charset="0"/>
              </a:rPr>
              <a:t> блокирует репликацию вируса гепатита B, снижая вирусную нагрузку и замедляя прогрессирование заболевания. </a:t>
            </a:r>
          </a:p>
          <a:p>
            <a:r>
              <a:rPr lang="ru-RU" sz="2400" dirty="0">
                <a:latin typeface="Bahnschrift Condensed" panose="020B0502040204020203" pitchFamily="34" charset="0"/>
              </a:rPr>
              <a:t>🔹 </a:t>
            </a:r>
            <a:r>
              <a:rPr lang="ru-RU" sz="2400" b="1" dirty="0">
                <a:latin typeface="Bahnschrift Condensed" panose="020B0502040204020203" pitchFamily="34" charset="0"/>
              </a:rPr>
              <a:t>Особенность:</a:t>
            </a:r>
            <a:r>
              <a:rPr lang="ru-RU" sz="2400" dirty="0">
                <a:latin typeface="Bahnschrift Condensed" panose="020B0502040204020203" pitchFamily="34" charset="0"/>
              </a:rPr>
              <a:t> </a:t>
            </a:r>
            <a:r>
              <a:rPr lang="ru-RU" sz="2400" dirty="0" err="1">
                <a:latin typeface="Bahnschrift Condensed" panose="020B0502040204020203" pitchFamily="34" charset="0"/>
              </a:rPr>
              <a:t>Энтекавир</a:t>
            </a:r>
            <a:r>
              <a:rPr lang="ru-RU" sz="2400" dirty="0">
                <a:latin typeface="Bahnschrift Condensed" panose="020B0502040204020203" pitchFamily="34" charset="0"/>
              </a:rPr>
              <a:t> обладает высокой селективностью в отношении вирусной полимеразы гепатита B, минимизируя влияние на клеточные ДНК-полимеразы и снижая риск побочных эффектов.</a:t>
            </a:r>
          </a:p>
          <a:p>
            <a:endParaRPr lang="ru-RU" sz="2400" dirty="0">
              <a:latin typeface="Bahnschrift Condensed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84B625-0A91-5C43-1878-38984DF6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437" y="0"/>
            <a:ext cx="4500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94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D61B46-AF5B-5364-8057-EDBA51E3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293" y="0"/>
            <a:ext cx="3656707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11A0E6-9FFD-3723-7596-15B6242BA39D}"/>
              </a:ext>
            </a:extLst>
          </p:cNvPr>
          <p:cNvSpPr txBox="1"/>
          <p:nvPr/>
        </p:nvSpPr>
        <p:spPr>
          <a:xfrm>
            <a:off x="7880947" y="0"/>
            <a:ext cx="654346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Т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А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Р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Г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Е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B33C47-534C-CD15-0164-BEE01F137A0E}"/>
              </a:ext>
            </a:extLst>
          </p:cNvPr>
          <p:cNvSpPr txBox="1"/>
          <p:nvPr/>
        </p:nvSpPr>
        <p:spPr>
          <a:xfrm>
            <a:off x="803637" y="307776"/>
            <a:ext cx="609442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 err="1">
                <a:latin typeface="Bahnschrift Condensed" panose="020B0502040204020203" pitchFamily="34" charset="0"/>
              </a:rPr>
              <a:t>Элгравир</a:t>
            </a:r>
            <a:br>
              <a:rPr lang="ru-RU" sz="2800" dirty="0">
                <a:latin typeface="Bahnschrift Condensed" panose="020B0502040204020203" pitchFamily="34" charset="0"/>
              </a:rPr>
            </a:br>
            <a:r>
              <a:rPr lang="ru-RU" sz="2800" b="1" dirty="0">
                <a:latin typeface="Bahnschrift Condensed" panose="020B0502040204020203" pitchFamily="34" charset="0"/>
              </a:rPr>
              <a:t>Основные специалисты:</a:t>
            </a:r>
            <a:br>
              <a:rPr lang="ru-RU" sz="2800" dirty="0">
                <a:latin typeface="Bahnschrift Condensed" panose="020B0502040204020203" pitchFamily="34" charset="0"/>
              </a:rPr>
            </a:br>
            <a:r>
              <a:rPr lang="ru-RU" sz="2800" dirty="0">
                <a:solidFill>
                  <a:schemeClr val="bg2"/>
                </a:solidFill>
                <a:latin typeface="Bahnschrift Condensed" panose="020B0502040204020203" pitchFamily="34" charset="0"/>
              </a:rPr>
              <a:t>🔹</a:t>
            </a:r>
            <a:r>
              <a:rPr lang="ru-RU" sz="2800" dirty="0">
                <a:latin typeface="Bahnschrift Condensed" panose="020B0502040204020203" pitchFamily="34" charset="0"/>
              </a:rPr>
              <a:t> </a:t>
            </a:r>
            <a:r>
              <a:rPr lang="ru-RU" sz="2800" b="1" dirty="0">
                <a:latin typeface="Bahnschrift Condensed" panose="020B0502040204020203" pitchFamily="34" charset="0"/>
              </a:rPr>
              <a:t>Инфекционисты</a:t>
            </a:r>
            <a:r>
              <a:rPr lang="ru-RU" sz="2800" dirty="0">
                <a:latin typeface="Bahnschrift Condensed" panose="020B0502040204020203" pitchFamily="34" charset="0"/>
              </a:rPr>
              <a:t> – назначают при хроническом вирусном гепатите B, особенно у пациентов с ВИЧ-инфекцией.</a:t>
            </a:r>
            <a:br>
              <a:rPr lang="ru-RU" sz="2800" dirty="0">
                <a:latin typeface="Bahnschrift Condensed" panose="020B0502040204020203" pitchFamily="34" charset="0"/>
              </a:rPr>
            </a:br>
            <a:r>
              <a:rPr lang="ru-RU" sz="2800" dirty="0">
                <a:latin typeface="Bahnschrift Condensed" panose="020B0502040204020203" pitchFamily="34" charset="0"/>
              </a:rPr>
              <a:t>🔹 </a:t>
            </a:r>
            <a:r>
              <a:rPr lang="ru-RU" sz="2800" b="1" dirty="0">
                <a:latin typeface="Bahnschrift Condensed" panose="020B0502040204020203" pitchFamily="34" charset="0"/>
              </a:rPr>
              <a:t>Гепатологи</a:t>
            </a:r>
            <a:r>
              <a:rPr lang="ru-RU" sz="2800" dirty="0">
                <a:latin typeface="Bahnschrift Condensed" panose="020B0502040204020203" pitchFamily="34" charset="0"/>
              </a:rPr>
              <a:t> – используют в комплексной терапии при хроническом гепатите B, особенно при прогрессирующем поражении печени.</a:t>
            </a:r>
            <a:br>
              <a:rPr lang="ru-RU" sz="2800" dirty="0">
                <a:latin typeface="Bahnschrift Condensed" panose="020B0502040204020203" pitchFamily="34" charset="0"/>
              </a:rPr>
            </a:br>
            <a:r>
              <a:rPr lang="ru-RU" sz="2800" dirty="0">
                <a:latin typeface="Bahnschrift Condensed" panose="020B0502040204020203" pitchFamily="34" charset="0"/>
              </a:rPr>
              <a:t>🔹 </a:t>
            </a:r>
            <a:r>
              <a:rPr lang="ru-RU" sz="2800" b="1" dirty="0">
                <a:latin typeface="Bahnschrift Condensed" panose="020B0502040204020203" pitchFamily="34" charset="0"/>
              </a:rPr>
              <a:t>Гастроэнтерологи</a:t>
            </a:r>
            <a:r>
              <a:rPr lang="ru-RU" sz="2800" dirty="0">
                <a:latin typeface="Bahnschrift Condensed" panose="020B0502040204020203" pitchFamily="34" charset="0"/>
              </a:rPr>
              <a:t> – применяют при заболеваниях печени, связанных с вирусным гепатитом B.</a:t>
            </a:r>
            <a:br>
              <a:rPr lang="ru-RU" sz="2800" dirty="0">
                <a:latin typeface="Bahnschrift Condensed" panose="020B0502040204020203" pitchFamily="34" charset="0"/>
              </a:rPr>
            </a:br>
            <a:r>
              <a:rPr lang="ru-RU" sz="2800" dirty="0">
                <a:latin typeface="Bahnschrift Condensed" panose="020B0502040204020203" pitchFamily="34" charset="0"/>
              </a:rPr>
              <a:t>🔹 </a:t>
            </a:r>
            <a:r>
              <a:rPr lang="ru-RU" sz="2800" b="1" dirty="0">
                <a:latin typeface="Bahnschrift Condensed" panose="020B0502040204020203" pitchFamily="34" charset="0"/>
              </a:rPr>
              <a:t>Терапевты</a:t>
            </a:r>
            <a:r>
              <a:rPr lang="ru-RU" sz="2800" dirty="0">
                <a:latin typeface="Bahnschrift Condensed" panose="020B0502040204020203" pitchFamily="34" charset="0"/>
              </a:rPr>
              <a:t> – могут назначать препарат пациентам с хроническим гепатитом B на амбулаторном этапе лечения.</a:t>
            </a:r>
          </a:p>
        </p:txBody>
      </p:sp>
    </p:spTree>
    <p:extLst>
      <p:ext uri="{BB962C8B-B14F-4D97-AF65-F5344CB8AC3E}">
        <p14:creationId xmlns:p14="http://schemas.microsoft.com/office/powerpoint/2010/main" val="4013587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25CA62-2751-E16B-184F-D974C583E8E7}"/>
              </a:ext>
            </a:extLst>
          </p:cNvPr>
          <p:cNvSpPr txBox="1"/>
          <p:nvPr/>
        </p:nvSpPr>
        <p:spPr>
          <a:xfrm>
            <a:off x="464271" y="342569"/>
            <a:ext cx="726570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err="1">
                <a:latin typeface="Bahnschrift Condensed" panose="020B0502040204020203" pitchFamily="34" charset="0"/>
              </a:rPr>
              <a:t>Элгравир</a:t>
            </a:r>
            <a:r>
              <a:rPr lang="ru-RU" b="1" dirty="0">
                <a:latin typeface="Bahnschrift Condensed" panose="020B0502040204020203" pitchFamily="34" charset="0"/>
              </a:rPr>
              <a:t> (</a:t>
            </a:r>
            <a:r>
              <a:rPr lang="ru-RU" b="1" dirty="0" err="1">
                <a:latin typeface="Bahnschrift Condensed" panose="020B0502040204020203" pitchFamily="34" charset="0"/>
              </a:rPr>
              <a:t>Энтекавир</a:t>
            </a:r>
            <a:r>
              <a:rPr lang="ru-RU" b="1" dirty="0">
                <a:latin typeface="Bahnschrift Condensed" panose="020B0502040204020203" pitchFamily="34" charset="0"/>
              </a:rPr>
              <a:t>) 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Фармакокинетика: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Биодоступность:</a:t>
            </a:r>
            <a:r>
              <a:rPr lang="ru-RU" dirty="0">
                <a:latin typeface="Bahnschrift Condensed" panose="020B0502040204020203" pitchFamily="34" charset="0"/>
              </a:rPr>
              <a:t> При приёме внутрь </a:t>
            </a:r>
            <a:r>
              <a:rPr lang="ru-RU" dirty="0" err="1">
                <a:latin typeface="Bahnschrift Condensed" panose="020B0502040204020203" pitchFamily="34" charset="0"/>
              </a:rPr>
              <a:t>энтекавир</a:t>
            </a:r>
            <a:r>
              <a:rPr lang="ru-RU" dirty="0">
                <a:latin typeface="Bahnschrift Condensed" panose="020B0502040204020203" pitchFamily="34" charset="0"/>
              </a:rPr>
              <a:t> быстро всасывается, и максимальная концентрация в плазме достигается через 0,5–1,5 часа. Приём пищи может снижать C&lt;</a:t>
            </a:r>
            <a:r>
              <a:rPr lang="ru-RU" dirty="0" err="1">
                <a:latin typeface="Bahnschrift Condensed" panose="020B0502040204020203" pitchFamily="34" charset="0"/>
              </a:rPr>
              <a:t>sub</a:t>
            </a:r>
            <a:r>
              <a:rPr lang="ru-RU" dirty="0">
                <a:latin typeface="Bahnschrift Condensed" panose="020B0502040204020203" pitchFamily="34" charset="0"/>
              </a:rPr>
              <a:t>&gt;</a:t>
            </a:r>
            <a:r>
              <a:rPr lang="ru-RU" dirty="0" err="1">
                <a:latin typeface="Bahnschrift Condensed" panose="020B0502040204020203" pitchFamily="34" charset="0"/>
              </a:rPr>
              <a:t>max</a:t>
            </a:r>
            <a:r>
              <a:rPr lang="ru-RU" dirty="0">
                <a:latin typeface="Bahnschrift Condensed" panose="020B0502040204020203" pitchFamily="34" charset="0"/>
              </a:rPr>
              <a:t>&lt;/</a:t>
            </a:r>
            <a:r>
              <a:rPr lang="ru-RU" dirty="0" err="1">
                <a:latin typeface="Bahnschrift Condensed" panose="020B0502040204020203" pitchFamily="34" charset="0"/>
              </a:rPr>
              <a:t>sub</a:t>
            </a:r>
            <a:r>
              <a:rPr lang="ru-RU" dirty="0">
                <a:latin typeface="Bahnschrift Condensed" panose="020B0502040204020203" pitchFamily="34" charset="0"/>
              </a:rPr>
              <a:t>&gt; на 44–46% и AUC на 18–20%; рекомендуется принимать натощак.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Метаболизм: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Энтекавир</a:t>
            </a:r>
            <a:r>
              <a:rPr lang="ru-RU" dirty="0">
                <a:latin typeface="Bahnschrift Condensed" panose="020B0502040204020203" pitchFamily="34" charset="0"/>
              </a:rPr>
              <a:t> не является субстратом, ингибитором или индуктором ферментов системы CYP450. Основной путь метаболизма — фосфорилирование с образованием активного </a:t>
            </a:r>
            <a:r>
              <a:rPr lang="ru-RU" dirty="0" err="1">
                <a:latin typeface="Bahnschrift Condensed" panose="020B0502040204020203" pitchFamily="34" charset="0"/>
              </a:rPr>
              <a:t>трифосфата</a:t>
            </a:r>
            <a:r>
              <a:rPr lang="ru-RU" dirty="0">
                <a:latin typeface="Bahnschrift Condensed" panose="020B0502040204020203" pitchFamily="34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Выведение:</a:t>
            </a:r>
            <a:r>
              <a:rPr lang="ru-RU" dirty="0">
                <a:latin typeface="Bahnschrift Condensed" panose="020B0502040204020203" pitchFamily="34" charset="0"/>
              </a:rPr>
              <a:t> Выводится преимущественно почками; в равновесном состоянии в неизменённом виде в моче определяется 62–73% дозы.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Период полувыведения:</a:t>
            </a:r>
            <a:r>
              <a:rPr lang="ru-RU" dirty="0">
                <a:latin typeface="Bahnschrift Condensed" panose="020B0502040204020203" pitchFamily="34" charset="0"/>
              </a:rPr>
              <a:t> После достижения максимального уровня концентрация </a:t>
            </a:r>
            <a:r>
              <a:rPr lang="ru-RU" dirty="0" err="1">
                <a:latin typeface="Bahnschrift Condensed" panose="020B0502040204020203" pitchFamily="34" charset="0"/>
              </a:rPr>
              <a:t>энтекавира</a:t>
            </a:r>
            <a:r>
              <a:rPr lang="ru-RU" dirty="0">
                <a:latin typeface="Bahnschrift Condensed" panose="020B0502040204020203" pitchFamily="34" charset="0"/>
              </a:rPr>
              <a:t> в плазме снижается </a:t>
            </a:r>
            <a:r>
              <a:rPr lang="ru-RU" dirty="0" err="1">
                <a:latin typeface="Bahnschrift Condensed" panose="020B0502040204020203" pitchFamily="34" charset="0"/>
              </a:rPr>
              <a:t>биэкспоненциально</a:t>
            </a:r>
            <a:r>
              <a:rPr lang="ru-RU" dirty="0">
                <a:latin typeface="Bahnschrift Condensed" panose="020B0502040204020203" pitchFamily="34" charset="0"/>
              </a:rPr>
              <a:t>, при этом T&lt;</a:t>
            </a:r>
            <a:r>
              <a:rPr lang="ru-RU" dirty="0" err="1">
                <a:latin typeface="Bahnschrift Condensed" panose="020B0502040204020203" pitchFamily="34" charset="0"/>
              </a:rPr>
              <a:t>sub</a:t>
            </a:r>
            <a:r>
              <a:rPr lang="ru-RU" dirty="0">
                <a:latin typeface="Bahnschrift Condensed" panose="020B0502040204020203" pitchFamily="34" charset="0"/>
              </a:rPr>
              <a:t>&gt;1/2&lt;/</a:t>
            </a:r>
            <a:r>
              <a:rPr lang="ru-RU" dirty="0" err="1">
                <a:latin typeface="Bahnschrift Condensed" panose="020B0502040204020203" pitchFamily="34" charset="0"/>
              </a:rPr>
              <a:t>sub</a:t>
            </a:r>
            <a:r>
              <a:rPr lang="ru-RU" dirty="0">
                <a:latin typeface="Bahnschrift Condensed" panose="020B0502040204020203" pitchFamily="34" charset="0"/>
              </a:rPr>
              <a:t>&gt; составляет 128–149 часов. </a:t>
            </a:r>
            <a:r>
              <a:rPr lang="ru-RU" b="1" dirty="0">
                <a:latin typeface="Bahnschrift Condensed" panose="020B0502040204020203" pitchFamily="34" charset="0"/>
              </a:rPr>
              <a:t>Преимущества:</a:t>
            </a:r>
            <a:r>
              <a:rPr lang="ru-RU" dirty="0">
                <a:latin typeface="Bahnschrift Condensed" panose="020B0502040204020203" pitchFamily="34" charset="0"/>
              </a:rPr>
              <a:t> ✔ Высокая эффективность в подавлении репликации вируса гепатита B.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✔ Низкий риск развития резистентности при отсутствии предшествующей терапии </a:t>
            </a:r>
            <a:r>
              <a:rPr lang="ru-RU" dirty="0" err="1">
                <a:latin typeface="Bahnschrift Condensed" panose="020B0502040204020203" pitchFamily="34" charset="0"/>
              </a:rPr>
              <a:t>нуклеозидными</a:t>
            </a:r>
            <a:r>
              <a:rPr lang="ru-RU" dirty="0">
                <a:latin typeface="Bahnschrift Condensed" panose="020B0502040204020203" pitchFamily="34" charset="0"/>
              </a:rPr>
              <a:t> аналогами. ✔ Хорошая переносимость и низкая частота побочных эффектов.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Ограничения:</a:t>
            </a:r>
            <a:r>
              <a:rPr lang="ru-RU" dirty="0">
                <a:latin typeface="Bahnschrift Condensed" panose="020B0502040204020203" pitchFamily="34" charset="0"/>
              </a:rPr>
              <a:t> ⚠ Может вызывать </a:t>
            </a:r>
            <a:r>
              <a:rPr lang="ru-RU" dirty="0" err="1">
                <a:latin typeface="Bahnschrift Condensed" panose="020B0502040204020203" pitchFamily="34" charset="0"/>
              </a:rPr>
              <a:t>лактатацидоз</a:t>
            </a:r>
            <a:r>
              <a:rPr lang="ru-RU" dirty="0">
                <a:latin typeface="Bahnschrift Condensed" panose="020B0502040204020203" pitchFamily="34" charset="0"/>
              </a:rPr>
              <a:t> и тяжелую </a:t>
            </a:r>
            <a:r>
              <a:rPr lang="ru-RU" dirty="0" err="1">
                <a:latin typeface="Bahnschrift Condensed" panose="020B0502040204020203" pitchFamily="34" charset="0"/>
              </a:rPr>
              <a:t>гепатомегалию</a:t>
            </a:r>
            <a:r>
              <a:rPr lang="ru-RU" dirty="0">
                <a:latin typeface="Bahnschrift Condensed" panose="020B0502040204020203" pitchFamily="34" charset="0"/>
              </a:rPr>
              <a:t> со </a:t>
            </a:r>
            <a:r>
              <a:rPr lang="ru-RU" dirty="0" err="1">
                <a:latin typeface="Bahnschrift Condensed" panose="020B0502040204020203" pitchFamily="34" charset="0"/>
              </a:rPr>
              <a:t>стеатозом</a:t>
            </a:r>
            <a:r>
              <a:rPr lang="ru-RU" dirty="0">
                <a:latin typeface="Bahnschrift Condensed" panose="020B0502040204020203" pitchFamily="34" charset="0"/>
              </a:rPr>
              <a:t>; требуется мониторинг функции печени. ⚠ Эффективность и безопасность у пациентов с ВИЧ/ВГВ </a:t>
            </a:r>
            <a:r>
              <a:rPr lang="ru-RU" dirty="0" err="1">
                <a:latin typeface="Bahnschrift Condensed" panose="020B0502040204020203" pitchFamily="34" charset="0"/>
              </a:rPr>
              <a:t>коинфекцией</a:t>
            </a:r>
            <a:r>
              <a:rPr lang="ru-RU" dirty="0">
                <a:latin typeface="Bahnschrift Condensed" panose="020B0502040204020203" pitchFamily="34" charset="0"/>
              </a:rPr>
              <a:t> без антиретровирусной терапии не установлены. ⚠ Ограниченные данные по применению у детей младше 2 лет и у пациентов с декомпенсированным заболеванием печени.</a:t>
            </a:r>
          </a:p>
        </p:txBody>
      </p:sp>
      <p:pic>
        <p:nvPicPr>
          <p:cNvPr id="6" name="fireball-liver">
            <a:hlinkClick r:id="" action="ppaction://media"/>
            <a:extLst>
              <a:ext uri="{FF2B5EF4-FFF2-40B4-BE49-F238E27FC236}">
                <a16:creationId xmlns:a16="http://schemas.microsoft.com/office/drawing/2014/main" id="{B809F948-BC22-D545-6675-B0E087DF3A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29979" y="1248184"/>
            <a:ext cx="4401140" cy="436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4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ABBD04-7F97-A86F-F673-E3468D38D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2" y="406399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ru-RU" b="1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Противогрибковые</a:t>
            </a:r>
            <a:r>
              <a:rPr lang="ru-RU" dirty="0">
                <a:solidFill>
                  <a:srgbClr val="404040"/>
                </a:solidFill>
                <a:latin typeface="Bahnschrift Condensed" panose="020B0502040204020203" pitchFamily="34" charset="0"/>
              </a:rPr>
              <a:t>:</a:t>
            </a:r>
            <a:br>
              <a:rPr lang="ru-RU" b="0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</a:b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4E97C-F539-3CB9-0CCD-3133CC5FC073}"/>
              </a:ext>
            </a:extLst>
          </p:cNvPr>
          <p:cNvSpPr txBox="1"/>
          <p:nvPr/>
        </p:nvSpPr>
        <p:spPr>
          <a:xfrm>
            <a:off x="300872" y="653802"/>
            <a:ext cx="11302738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300" dirty="0">
              <a:latin typeface="Bahnschrift Condensed" panose="020B0502040204020203" pitchFamily="34" charset="0"/>
            </a:endParaRPr>
          </a:p>
          <a:p>
            <a:r>
              <a:rPr lang="ru-RU" sz="1300" b="1" dirty="0" err="1">
                <a:latin typeface="Bahnschrift Condensed" panose="020B0502040204020203" pitchFamily="34" charset="0"/>
              </a:rPr>
              <a:t>Бифлурин</a:t>
            </a:r>
            <a:endParaRPr lang="ru-RU" sz="1300" dirty="0">
              <a:latin typeface="Bahnschrift Condensed" panose="020B0502040204020203" pitchFamily="34" charset="0"/>
            </a:endParaRPr>
          </a:p>
          <a:p>
            <a:r>
              <a:rPr lang="ru-RU" sz="1300" b="1" dirty="0">
                <a:latin typeface="Bahnschrift Condensed" panose="020B0502040204020203" pitchFamily="34" charset="0"/>
              </a:rPr>
              <a:t>Действующее вещество:</a:t>
            </a:r>
            <a:r>
              <a:rPr lang="ru-RU" sz="1300" dirty="0">
                <a:latin typeface="Bahnschrift Condensed" panose="020B0502040204020203" pitchFamily="34" charset="0"/>
              </a:rPr>
              <a:t> </a:t>
            </a:r>
            <a:r>
              <a:rPr lang="ru-RU" sz="1300" dirty="0" err="1">
                <a:latin typeface="Bahnschrift Condensed" panose="020B0502040204020203" pitchFamily="34" charset="0"/>
              </a:rPr>
              <a:t>Вориконазол</a:t>
            </a:r>
            <a:endParaRPr lang="ru-RU" sz="1300" dirty="0">
              <a:latin typeface="Bahnschrift Condensed" panose="020B0502040204020203" pitchFamily="34" charset="0"/>
            </a:endParaRPr>
          </a:p>
          <a:p>
            <a:r>
              <a:rPr lang="ru-RU" sz="1300" b="1" dirty="0">
                <a:latin typeface="Bahnschrift Condensed" panose="020B0502040204020203" pitchFamily="34" charset="0"/>
              </a:rPr>
              <a:t>Фармакологическая группа:</a:t>
            </a:r>
            <a:r>
              <a:rPr lang="ru-RU" sz="1300" dirty="0">
                <a:latin typeface="Bahnschrift Condensed" panose="020B0502040204020203" pitchFamily="34" charset="0"/>
              </a:rPr>
              <a:t> Противогрибковые средства</a:t>
            </a:r>
          </a:p>
          <a:p>
            <a:r>
              <a:rPr lang="ru-RU" sz="1300" b="1" dirty="0">
                <a:latin typeface="Bahnschrift Condensed" panose="020B0502040204020203" pitchFamily="34" charset="0"/>
              </a:rPr>
              <a:t>Форма выпуска:</a:t>
            </a:r>
            <a:r>
              <a:rPr lang="ru-RU" sz="1300" dirty="0">
                <a:latin typeface="Bahnschrift Condensed" panose="020B0502040204020203" pitchFamily="34" charset="0"/>
              </a:rPr>
              <a:t> Таблетки, покрытые пленочной оболочкой</a:t>
            </a:r>
          </a:p>
          <a:p>
            <a:r>
              <a:rPr lang="ru-RU" sz="1300" b="1" dirty="0">
                <a:latin typeface="Bahnschrift Condensed" panose="020B0502040204020203" pitchFamily="34" charset="0"/>
              </a:rPr>
              <a:t>Показания к применению:</a:t>
            </a:r>
            <a:endParaRPr lang="ru-RU" sz="13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300" dirty="0">
                <a:latin typeface="Bahnschrift Condensed" panose="020B0502040204020203" pitchFamily="34" charset="0"/>
              </a:rPr>
              <a:t>Инвазивный аспергиллез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300" dirty="0" err="1">
                <a:latin typeface="Bahnschrift Condensed" panose="020B0502040204020203" pitchFamily="34" charset="0"/>
              </a:rPr>
              <a:t>Кандидемия</a:t>
            </a:r>
            <a:r>
              <a:rPr lang="ru-RU" sz="1300" dirty="0">
                <a:latin typeface="Bahnschrift Condensed" panose="020B0502040204020203" pitchFamily="34" charset="0"/>
              </a:rPr>
              <a:t> у пациентов без нейтропении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300" dirty="0">
                <a:latin typeface="Bahnschrift Condensed" panose="020B0502040204020203" pitchFamily="34" charset="0"/>
              </a:rPr>
              <a:t>Тяжелые инвазивные инфекции, вызванные </a:t>
            </a:r>
            <a:r>
              <a:rPr lang="ru-RU" sz="1300" dirty="0" err="1">
                <a:latin typeface="Bahnschrift Condensed" panose="020B0502040204020203" pitchFamily="34" charset="0"/>
              </a:rPr>
              <a:t>Candida</a:t>
            </a:r>
            <a:r>
              <a:rPr lang="ru-RU" sz="1300" dirty="0">
                <a:latin typeface="Bahnschrift Condensed" panose="020B0502040204020203" pitchFamily="34" charset="0"/>
              </a:rPr>
              <a:t> </a:t>
            </a:r>
            <a:r>
              <a:rPr lang="ru-RU" sz="1300" dirty="0" err="1">
                <a:latin typeface="Bahnschrift Condensed" panose="020B0502040204020203" pitchFamily="34" charset="0"/>
              </a:rPr>
              <a:t>spp</a:t>
            </a:r>
            <a:r>
              <a:rPr lang="ru-RU" sz="1300" dirty="0">
                <a:latin typeface="Bahnschrift Condensed" panose="020B0502040204020203" pitchFamily="34" charset="0"/>
              </a:rPr>
              <a:t>., включая резистентные к флуконазолу штаммы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300" dirty="0">
                <a:latin typeface="Bahnschrift Condensed" panose="020B0502040204020203" pitchFamily="34" charset="0"/>
              </a:rPr>
              <a:t>Тяжелые грибковые инфекции, вызванные </a:t>
            </a:r>
            <a:r>
              <a:rPr lang="ru-RU" sz="1300" dirty="0" err="1">
                <a:latin typeface="Bahnschrift Condensed" panose="020B0502040204020203" pitchFamily="34" charset="0"/>
              </a:rPr>
              <a:t>Scedosporium</a:t>
            </a:r>
            <a:r>
              <a:rPr lang="ru-RU" sz="1300" dirty="0">
                <a:latin typeface="Bahnschrift Condensed" panose="020B0502040204020203" pitchFamily="34" charset="0"/>
              </a:rPr>
              <a:t> </a:t>
            </a:r>
            <a:r>
              <a:rPr lang="ru-RU" sz="1300" dirty="0" err="1">
                <a:latin typeface="Bahnschrift Condensed" panose="020B0502040204020203" pitchFamily="34" charset="0"/>
              </a:rPr>
              <a:t>spp</a:t>
            </a:r>
            <a:r>
              <a:rPr lang="ru-RU" sz="1300" dirty="0">
                <a:latin typeface="Bahnschrift Condensed" panose="020B0502040204020203" pitchFamily="34" charset="0"/>
              </a:rPr>
              <a:t>. и </a:t>
            </a:r>
            <a:r>
              <a:rPr lang="ru-RU" sz="1300" dirty="0" err="1">
                <a:latin typeface="Bahnschrift Condensed" panose="020B0502040204020203" pitchFamily="34" charset="0"/>
              </a:rPr>
              <a:t>Fusarium</a:t>
            </a:r>
            <a:r>
              <a:rPr lang="ru-RU" sz="1300" dirty="0">
                <a:latin typeface="Bahnschrift Condensed" panose="020B0502040204020203" pitchFamily="34" charset="0"/>
              </a:rPr>
              <a:t> </a:t>
            </a:r>
            <a:r>
              <a:rPr lang="ru-RU" sz="1300" dirty="0" err="1">
                <a:latin typeface="Bahnschrift Condensed" panose="020B0502040204020203" pitchFamily="34" charset="0"/>
              </a:rPr>
              <a:t>spp</a:t>
            </a:r>
            <a:r>
              <a:rPr lang="ru-RU" sz="1300" dirty="0">
                <a:latin typeface="Bahnschrift Condensed" panose="020B0502040204020203" pitchFamily="34" charset="0"/>
              </a:rPr>
              <a:t>.</a:t>
            </a:r>
          </a:p>
          <a:p>
            <a:r>
              <a:rPr lang="ru-RU" sz="1300" b="1" dirty="0">
                <a:latin typeface="Bahnschrift Condensed" panose="020B0502040204020203" pitchFamily="34" charset="0"/>
              </a:rPr>
              <a:t>Способ применения:</a:t>
            </a:r>
            <a:endParaRPr lang="ru-RU" sz="13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300" dirty="0">
                <a:latin typeface="Bahnschrift Condensed" panose="020B0502040204020203" pitchFamily="34" charset="0"/>
              </a:rPr>
              <a:t>Внутрь, за 1 час до или через 1 час после еды.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300" b="1" dirty="0">
                <a:latin typeface="Bahnschrift Condensed" panose="020B0502040204020203" pitchFamily="34" charset="0"/>
              </a:rPr>
              <a:t>Насыщающая доза (первые 24 часа):</a:t>
            </a:r>
            <a:endParaRPr lang="ru-RU" sz="1300" dirty="0">
              <a:latin typeface="Bahnschrift Condensed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>
                <a:latin typeface="Bahnschrift Condensed" panose="020B0502040204020203" pitchFamily="34" charset="0"/>
              </a:rPr>
              <a:t>Пациенты с массой тела 40 кг и более: 400 мг каждые 12 часов.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>
                <a:latin typeface="Bahnschrift Condensed" panose="020B0502040204020203" pitchFamily="34" charset="0"/>
              </a:rPr>
              <a:t>Пациенты с массой тела менее 40 кг: 200 мг каждые 12 часов.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300" b="1" dirty="0">
                <a:latin typeface="Bahnschrift Condensed" panose="020B0502040204020203" pitchFamily="34" charset="0"/>
              </a:rPr>
              <a:t>Поддерживающая доза (после первых 24 часов):</a:t>
            </a:r>
            <a:endParaRPr lang="ru-RU" sz="1300" dirty="0">
              <a:latin typeface="Bahnschrift Condensed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>
                <a:latin typeface="Bahnschrift Condensed" panose="020B0502040204020203" pitchFamily="34" charset="0"/>
              </a:rPr>
              <a:t>Пациенты с массой тела 40 кг и более: 200 мг каждые 12 часов.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>
                <a:latin typeface="Bahnschrift Condensed" panose="020B0502040204020203" pitchFamily="34" charset="0"/>
              </a:rPr>
              <a:t>Пациенты с массой тела менее 40 кг: 100 мг каждые 12 часов.</a:t>
            </a:r>
          </a:p>
          <a:p>
            <a:r>
              <a:rPr lang="ru-RU" sz="1300" b="1" dirty="0">
                <a:latin typeface="Bahnschrift Condensed" panose="020B0502040204020203" pitchFamily="34" charset="0"/>
              </a:rPr>
              <a:t>Противопоказания:</a:t>
            </a:r>
            <a:endParaRPr lang="ru-RU" sz="13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300" dirty="0">
                <a:latin typeface="Bahnschrift Condensed" panose="020B0502040204020203" pitchFamily="34" charset="0"/>
              </a:rPr>
              <a:t>Гиперчувствительность к </a:t>
            </a:r>
            <a:r>
              <a:rPr lang="ru-RU" sz="1300" dirty="0" err="1">
                <a:latin typeface="Bahnschrift Condensed" panose="020B0502040204020203" pitchFamily="34" charset="0"/>
              </a:rPr>
              <a:t>вориконазолу</a:t>
            </a:r>
            <a:r>
              <a:rPr lang="ru-RU" sz="1300" dirty="0">
                <a:latin typeface="Bahnschrift Condensed" panose="020B0502040204020203" pitchFamily="34" charset="0"/>
              </a:rPr>
              <a:t> или любому из компонентов препарата.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300" dirty="0">
                <a:latin typeface="Bahnschrift Condensed" panose="020B0502040204020203" pitchFamily="34" charset="0"/>
              </a:rPr>
              <a:t>Одновременное применение с </a:t>
            </a:r>
            <a:r>
              <a:rPr lang="ru-RU" sz="1300" dirty="0" err="1">
                <a:latin typeface="Bahnschrift Condensed" panose="020B0502040204020203" pitchFamily="34" charset="0"/>
              </a:rPr>
              <a:t>терфенадином</a:t>
            </a:r>
            <a:r>
              <a:rPr lang="ru-RU" sz="1300" dirty="0">
                <a:latin typeface="Bahnschrift Condensed" panose="020B0502040204020203" pitchFamily="34" charset="0"/>
              </a:rPr>
              <a:t>, </a:t>
            </a:r>
            <a:r>
              <a:rPr lang="ru-RU" sz="1300" dirty="0" err="1">
                <a:latin typeface="Bahnschrift Condensed" panose="020B0502040204020203" pitchFamily="34" charset="0"/>
              </a:rPr>
              <a:t>астемизолом</a:t>
            </a:r>
            <a:r>
              <a:rPr lang="ru-RU" sz="1300" dirty="0">
                <a:latin typeface="Bahnschrift Condensed" panose="020B0502040204020203" pitchFamily="34" charset="0"/>
              </a:rPr>
              <a:t>, </a:t>
            </a:r>
            <a:r>
              <a:rPr lang="ru-RU" sz="1300" dirty="0" err="1">
                <a:latin typeface="Bahnschrift Condensed" panose="020B0502040204020203" pitchFamily="34" charset="0"/>
              </a:rPr>
              <a:t>цизапридом</a:t>
            </a:r>
            <a:r>
              <a:rPr lang="ru-RU" sz="1300" dirty="0">
                <a:latin typeface="Bahnschrift Condensed" panose="020B0502040204020203" pitchFamily="34" charset="0"/>
              </a:rPr>
              <a:t>, </a:t>
            </a:r>
            <a:r>
              <a:rPr lang="ru-RU" sz="1300" dirty="0" err="1">
                <a:latin typeface="Bahnschrift Condensed" panose="020B0502040204020203" pitchFamily="34" charset="0"/>
              </a:rPr>
              <a:t>пимозидом</a:t>
            </a:r>
            <a:r>
              <a:rPr lang="ru-RU" sz="1300" dirty="0">
                <a:latin typeface="Bahnschrift Condensed" panose="020B0502040204020203" pitchFamily="34" charset="0"/>
              </a:rPr>
              <a:t>, хинидином, рифампицином, </a:t>
            </a:r>
            <a:r>
              <a:rPr lang="ru-RU" sz="1300" dirty="0" err="1">
                <a:latin typeface="Bahnschrift Condensed" panose="020B0502040204020203" pitchFamily="34" charset="0"/>
              </a:rPr>
              <a:t>карбамазепином</a:t>
            </a:r>
            <a:r>
              <a:rPr lang="ru-RU" sz="1300" dirty="0">
                <a:latin typeface="Bahnschrift Condensed" panose="020B0502040204020203" pitchFamily="34" charset="0"/>
              </a:rPr>
              <a:t>, фенобарбиталом, алкалоидами спорыньи, </a:t>
            </a:r>
            <a:r>
              <a:rPr lang="ru-RU" sz="1300" dirty="0" err="1">
                <a:latin typeface="Bahnschrift Condensed" panose="020B0502040204020203" pitchFamily="34" charset="0"/>
              </a:rPr>
              <a:t>эфавирензом</a:t>
            </a:r>
            <a:r>
              <a:rPr lang="ru-RU" sz="1300" dirty="0">
                <a:latin typeface="Bahnschrift Condensed" panose="020B0502040204020203" pitchFamily="34" charset="0"/>
              </a:rPr>
              <a:t> (в дозе 400 мг и выше 1 раз в сутки), ритонавиром (400 мг и выше 2 раза в сутки), препаратами зверобоя продырявленного.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300" dirty="0">
                <a:latin typeface="Bahnschrift Condensed" panose="020B0502040204020203" pitchFamily="34" charset="0"/>
              </a:rPr>
              <a:t>Детский возраст до 3 лет (для данной лекарственной формы).</a:t>
            </a:r>
          </a:p>
          <a:p>
            <a:r>
              <a:rPr lang="ru-RU" sz="1300" b="1" dirty="0">
                <a:latin typeface="Bahnschrift Condensed" panose="020B0502040204020203" pitchFamily="34" charset="0"/>
              </a:rPr>
              <a:t>Побочные эффекты:</a:t>
            </a:r>
            <a:endParaRPr lang="ru-RU" sz="13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300" dirty="0">
                <a:latin typeface="Bahnschrift Condensed" panose="020B0502040204020203" pitchFamily="34" charset="0"/>
              </a:rPr>
              <a:t>Нарушения зрения (нечеткость, изменение восприятия цвета, фоточувствительность).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300" dirty="0">
                <a:latin typeface="Bahnschrift Condensed" panose="020B0502040204020203" pitchFamily="34" charset="0"/>
              </a:rPr>
              <a:t>Лихорадка, озноб.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300" dirty="0">
                <a:latin typeface="Bahnschrift Condensed" panose="020B0502040204020203" pitchFamily="34" charset="0"/>
              </a:rPr>
              <a:t>Тошнота, рвота, диарея, боли в животе.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300" dirty="0">
                <a:latin typeface="Bahnschrift Condensed" panose="020B0502040204020203" pitchFamily="34" charset="0"/>
              </a:rPr>
              <a:t>Повышение уровня печеночных ферментов.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300" dirty="0">
                <a:latin typeface="Bahnschrift Condensed" panose="020B0502040204020203" pitchFamily="34" charset="0"/>
              </a:rPr>
              <a:t>Кожная сыпь, зуд.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300" dirty="0">
                <a:latin typeface="Bahnschrift Condensed" panose="020B0502040204020203" pitchFamily="34" charset="0"/>
              </a:rPr>
              <a:t>Головная боль, головокружение.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8F904A-6F64-8607-A200-B8AB4CF02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54" y="653802"/>
            <a:ext cx="4458998" cy="43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69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3F7A30-1DD2-F963-29A5-01D3F4B1F83E}"/>
              </a:ext>
            </a:extLst>
          </p:cNvPr>
          <p:cNvSpPr txBox="1"/>
          <p:nvPr/>
        </p:nvSpPr>
        <p:spPr>
          <a:xfrm>
            <a:off x="301658" y="199702"/>
            <a:ext cx="937967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 err="1">
                <a:latin typeface="Bahnschrift Condensed" panose="020B0502040204020203" pitchFamily="34" charset="0"/>
              </a:rPr>
              <a:t>Бифлурин</a:t>
            </a:r>
            <a:endParaRPr lang="ru-RU" sz="2400" dirty="0">
              <a:latin typeface="Bahnschrift Condensed" panose="020B0502040204020203" pitchFamily="34" charset="0"/>
            </a:endParaRPr>
          </a:p>
          <a:p>
            <a:r>
              <a:rPr lang="ru-RU" sz="2400" b="1" dirty="0">
                <a:latin typeface="Bahnschrift Condensed" panose="020B0502040204020203" pitchFamily="34" charset="0"/>
              </a:rPr>
              <a:t>Механизм действия:</a:t>
            </a:r>
            <a:endParaRPr lang="ru-RU" sz="2400" dirty="0">
              <a:latin typeface="Bahnschrift Condensed" panose="020B0502040204020203" pitchFamily="34" charset="0"/>
            </a:endParaRPr>
          </a:p>
          <a:p>
            <a:r>
              <a:rPr lang="ru-RU" sz="2400" dirty="0" err="1">
                <a:latin typeface="Bahnschrift Condensed" panose="020B0502040204020203" pitchFamily="34" charset="0"/>
              </a:rPr>
              <a:t>Бифлурин</a:t>
            </a:r>
            <a:r>
              <a:rPr lang="ru-RU" sz="2400" dirty="0">
                <a:latin typeface="Bahnschrift Condensed" panose="020B0502040204020203" pitchFamily="34" charset="0"/>
              </a:rPr>
              <a:t> содержит действующее вещество </a:t>
            </a:r>
            <a:r>
              <a:rPr lang="ru-RU" sz="2400" dirty="0" err="1">
                <a:latin typeface="Bahnschrift Condensed" panose="020B0502040204020203" pitchFamily="34" charset="0"/>
              </a:rPr>
              <a:t>вориконазол</a:t>
            </a:r>
            <a:r>
              <a:rPr lang="ru-RU" sz="2400" dirty="0">
                <a:latin typeface="Bahnschrift Condensed" panose="020B0502040204020203" pitchFamily="34" charset="0"/>
              </a:rPr>
              <a:t>, которое является производным </a:t>
            </a:r>
            <a:r>
              <a:rPr lang="ru-RU" sz="2400" dirty="0" err="1">
                <a:latin typeface="Bahnschrift Condensed" panose="020B0502040204020203" pitchFamily="34" charset="0"/>
              </a:rPr>
              <a:t>триазола</a:t>
            </a:r>
            <a:r>
              <a:rPr lang="ru-RU" sz="2400" dirty="0">
                <a:latin typeface="Bahnschrift Condensed" panose="020B0502040204020203" pitchFamily="34" charset="0"/>
              </a:rPr>
              <a:t>. Его механизм действия заключается в ингибировании процесса деметилирования 14α-</a:t>
            </a:r>
            <a:r>
              <a:rPr lang="ru-RU" sz="2400" dirty="0" err="1">
                <a:latin typeface="Bahnschrift Condensed" panose="020B0502040204020203" pitchFamily="34" charset="0"/>
              </a:rPr>
              <a:t>стерола</a:t>
            </a:r>
            <a:r>
              <a:rPr lang="ru-RU" sz="2400" dirty="0">
                <a:latin typeface="Bahnschrift Condensed" panose="020B0502040204020203" pitchFamily="34" charset="0"/>
              </a:rPr>
              <a:t>, опосредованного грибковым цитохромом P450. Этот процесс является ключевым этапом в биосинтезе </a:t>
            </a:r>
            <a:r>
              <a:rPr lang="ru-RU" sz="2400" dirty="0" err="1">
                <a:latin typeface="Bahnschrift Condensed" panose="020B0502040204020203" pitchFamily="34" charset="0"/>
              </a:rPr>
              <a:t>эргостерола</a:t>
            </a:r>
            <a:r>
              <a:rPr lang="ru-RU" sz="2400" dirty="0">
                <a:latin typeface="Bahnschrift Condensed" panose="020B0502040204020203" pitchFamily="34" charset="0"/>
              </a:rPr>
              <a:t> — основного компонента клеточной мембраны грибов. Нарушение синтеза </a:t>
            </a:r>
            <a:r>
              <a:rPr lang="ru-RU" sz="2400" dirty="0" err="1">
                <a:latin typeface="Bahnschrift Condensed" panose="020B0502040204020203" pitchFamily="34" charset="0"/>
              </a:rPr>
              <a:t>эргостерола</a:t>
            </a:r>
            <a:r>
              <a:rPr lang="ru-RU" sz="2400" dirty="0">
                <a:latin typeface="Bahnschrift Condensed" panose="020B0502040204020203" pitchFamily="34" charset="0"/>
              </a:rPr>
              <a:t> приводит к повышению проницаемости клеточной мембраны и гибели грибковой клетки.</a:t>
            </a:r>
          </a:p>
          <a:p>
            <a:r>
              <a:rPr lang="ru-RU" sz="2400" dirty="0" err="1">
                <a:latin typeface="Bahnschrift Condensed" panose="020B0502040204020203" pitchFamily="34" charset="0"/>
              </a:rPr>
              <a:t>Вориконазол</a:t>
            </a:r>
            <a:r>
              <a:rPr lang="ru-RU" sz="2400" dirty="0">
                <a:latin typeface="Bahnschrift Condensed" panose="020B0502040204020203" pitchFamily="34" charset="0"/>
              </a:rPr>
              <a:t> обладает широким спектром противогрибковой активности, включая эффективность против </a:t>
            </a:r>
            <a:r>
              <a:rPr lang="ru-RU" sz="2400" dirty="0" err="1">
                <a:latin typeface="Bahnschrift Condensed" panose="020B0502040204020203" pitchFamily="34" charset="0"/>
              </a:rPr>
              <a:t>Candida</a:t>
            </a:r>
            <a:r>
              <a:rPr lang="ru-RU" sz="2400" dirty="0">
                <a:latin typeface="Bahnschrift Condensed" panose="020B0502040204020203" pitchFamily="34" charset="0"/>
              </a:rPr>
              <a:t> </a:t>
            </a:r>
            <a:r>
              <a:rPr lang="ru-RU" sz="2400" dirty="0" err="1">
                <a:latin typeface="Bahnschrift Condensed" panose="020B0502040204020203" pitchFamily="34" charset="0"/>
              </a:rPr>
              <a:t>spp</a:t>
            </a:r>
            <a:r>
              <a:rPr lang="ru-RU" sz="2400" dirty="0">
                <a:latin typeface="Bahnschrift Condensed" panose="020B0502040204020203" pitchFamily="34" charset="0"/>
              </a:rPr>
              <a:t>. (включая штаммы, устойчивые к флуконазолу) и </a:t>
            </a:r>
            <a:r>
              <a:rPr lang="ru-RU" sz="2400" dirty="0" err="1">
                <a:latin typeface="Bahnschrift Condensed" panose="020B0502040204020203" pitchFamily="34" charset="0"/>
              </a:rPr>
              <a:t>Aspergillus</a:t>
            </a:r>
            <a:r>
              <a:rPr lang="ru-RU" sz="2400" dirty="0">
                <a:latin typeface="Bahnschrift Condensed" panose="020B0502040204020203" pitchFamily="34" charset="0"/>
              </a:rPr>
              <a:t> </a:t>
            </a:r>
            <a:r>
              <a:rPr lang="ru-RU" sz="2400" dirty="0" err="1">
                <a:latin typeface="Bahnschrift Condensed" panose="020B0502040204020203" pitchFamily="34" charset="0"/>
              </a:rPr>
              <a:t>spp</a:t>
            </a:r>
            <a:r>
              <a:rPr lang="ru-RU" sz="2400" dirty="0">
                <a:latin typeface="Bahnschrift Condensed" panose="020B0502040204020203" pitchFamily="34" charset="0"/>
              </a:rPr>
              <a:t>. Он также активен в отношении других патогенных грибов, таких как </a:t>
            </a:r>
            <a:r>
              <a:rPr lang="ru-RU" sz="2400" dirty="0" err="1">
                <a:latin typeface="Bahnschrift Condensed" panose="020B0502040204020203" pitchFamily="34" charset="0"/>
              </a:rPr>
              <a:t>Scedosporium</a:t>
            </a:r>
            <a:r>
              <a:rPr lang="ru-RU" sz="2400" dirty="0">
                <a:latin typeface="Bahnschrift Condensed" panose="020B0502040204020203" pitchFamily="34" charset="0"/>
              </a:rPr>
              <a:t> и </a:t>
            </a:r>
            <a:r>
              <a:rPr lang="ru-RU" sz="2400" dirty="0" err="1">
                <a:latin typeface="Bahnschrift Condensed" panose="020B0502040204020203" pitchFamily="34" charset="0"/>
              </a:rPr>
              <a:t>Fusarium</a:t>
            </a:r>
            <a:r>
              <a:rPr lang="ru-RU" sz="2400" dirty="0">
                <a:latin typeface="Bahnschrift Condensed" panose="020B0502040204020203" pitchFamily="34" charset="0"/>
              </a:rPr>
              <a:t>, которые часто являются резистентными к другим противогрибковым средствам.</a:t>
            </a:r>
          </a:p>
          <a:p>
            <a:r>
              <a:rPr lang="ru-RU" sz="2400" dirty="0">
                <a:latin typeface="Bahnschrift Condensed" panose="020B0502040204020203" pitchFamily="34" charset="0"/>
              </a:rPr>
              <a:t>🔹 </a:t>
            </a:r>
            <a:r>
              <a:rPr lang="ru-RU" sz="2400" b="1" dirty="0">
                <a:latin typeface="Bahnschrift Condensed" panose="020B0502040204020203" pitchFamily="34" charset="0"/>
              </a:rPr>
              <a:t>Особенность:</a:t>
            </a:r>
            <a:r>
              <a:rPr lang="ru-RU" sz="2400" dirty="0">
                <a:latin typeface="Bahnschrift Condensed" panose="020B0502040204020203" pitchFamily="34" charset="0"/>
              </a:rPr>
              <a:t> </a:t>
            </a:r>
            <a:r>
              <a:rPr lang="ru-RU" sz="2400" dirty="0" err="1">
                <a:latin typeface="Bahnschrift Condensed" panose="020B0502040204020203" pitchFamily="34" charset="0"/>
              </a:rPr>
              <a:t>Вориконазол</a:t>
            </a:r>
            <a:r>
              <a:rPr lang="ru-RU" sz="2400" dirty="0">
                <a:latin typeface="Bahnschrift Condensed" panose="020B0502040204020203" pitchFamily="34" charset="0"/>
              </a:rPr>
              <a:t> эффективно проникает в различные ткани организма, включая центральную нервную систему, что делает его эффективным при лечении грибковых инфекций с различной локализацией.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D0C415F-A574-EA19-D21F-81130AD63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596487" y="0"/>
            <a:ext cx="2595513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CAB302-17F7-E6E7-6760-4EF36DBCF651}"/>
              </a:ext>
            </a:extLst>
          </p:cNvPr>
          <p:cNvSpPr txBox="1"/>
          <p:nvPr/>
        </p:nvSpPr>
        <p:spPr>
          <a:xfrm>
            <a:off x="9980066" y="6201345"/>
            <a:ext cx="1828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Impact" panose="020B0806030902050204" pitchFamily="34" charset="0"/>
              </a:rPr>
              <a:t>МЕХАНИЗМ</a:t>
            </a:r>
          </a:p>
        </p:txBody>
      </p:sp>
    </p:spTree>
    <p:extLst>
      <p:ext uri="{BB962C8B-B14F-4D97-AF65-F5344CB8AC3E}">
        <p14:creationId xmlns:p14="http://schemas.microsoft.com/office/powerpoint/2010/main" val="301850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AA8B95-0366-1709-19F0-117001357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59" y="4328160"/>
            <a:ext cx="1480733" cy="271056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70A429-FCFA-0CCE-C8D0-0AA02BD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Condensed" panose="020B0502040204020203" pitchFamily="34" charset="0"/>
              </a:rPr>
              <a:t>Обзор: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821B52-F82B-9E59-B47F-AEEA1FF6A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640" y="1825625"/>
            <a:ext cx="10297160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Антибиотики</a:t>
            </a:r>
            <a:r>
              <a:rPr lang="ru-RU" b="0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: АМИЗОЛИД (</a:t>
            </a:r>
            <a:r>
              <a:rPr lang="ru-RU" b="0" i="0" dirty="0" err="1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Линезолид</a:t>
            </a:r>
            <a:r>
              <a:rPr lang="ru-RU" b="0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), ВАНКОБАКТ (Ванкомицин), ТИГЕЦИКЛИН.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Противотуберкулёзные</a:t>
            </a:r>
            <a:r>
              <a:rPr lang="ru-RU" b="0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: ИЗОНИАЗИД, ЭТАМБУТОЛ, РИФАМПИЦИН, ПИРАЗИНАМИД.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Противовирусные</a:t>
            </a:r>
            <a:r>
              <a:rPr lang="ru-RU" b="0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: ЭЛГРАВИР (</a:t>
            </a:r>
            <a:r>
              <a:rPr lang="ru-RU" b="0" i="0" dirty="0" err="1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Энтекавир</a:t>
            </a:r>
            <a:r>
              <a:rPr lang="ru-RU" b="0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).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Противогрибковые</a:t>
            </a:r>
            <a:r>
              <a:rPr lang="ru-RU" b="0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: БИФЛУРИН (</a:t>
            </a:r>
            <a:r>
              <a:rPr lang="ru-RU" b="0" i="0" dirty="0" err="1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Вориконазол</a:t>
            </a:r>
            <a:r>
              <a:rPr lang="ru-RU" b="0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).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Противоопухолевые</a:t>
            </a:r>
            <a:r>
              <a:rPr lang="ru-RU" b="0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: КАПЕЦИТАБИН, ТАКСЕЛЕН (</a:t>
            </a:r>
            <a:r>
              <a:rPr lang="ru-RU" b="0" i="0" dirty="0" err="1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Доцетаксел</a:t>
            </a:r>
            <a:r>
              <a:rPr lang="ru-RU" b="0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), БИКАЛУТАМИД, БОРТЕЗОЛ, ИМАТИНИБ, ЦЕЛИКСЕЛ (</a:t>
            </a:r>
            <a:r>
              <a:rPr lang="ru-RU" b="0" i="0" dirty="0" err="1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Паклитаксел</a:t>
            </a:r>
            <a:r>
              <a:rPr lang="ru-RU" b="0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).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Гипогликемические</a:t>
            </a:r>
            <a:r>
              <a:rPr lang="ru-RU" b="0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: МЕРИФАТИН (</a:t>
            </a:r>
            <a:r>
              <a:rPr lang="ru-RU" b="0" i="0" dirty="0" err="1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Метформин</a:t>
            </a:r>
            <a:r>
              <a:rPr lang="ru-RU" b="0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), САТЕРЕКС (</a:t>
            </a:r>
            <a:r>
              <a:rPr lang="ru-RU" b="0" i="0" dirty="0" err="1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Гозоглиптин</a:t>
            </a:r>
            <a:r>
              <a:rPr lang="ru-RU" b="0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), ГОЛДА (</a:t>
            </a:r>
            <a:r>
              <a:rPr lang="ru-RU" b="0" i="0" dirty="0" err="1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Гликлазид</a:t>
            </a:r>
            <a:r>
              <a:rPr lang="ru-RU" b="0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).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Высокоселективные НПВС</a:t>
            </a:r>
            <a:r>
              <a:rPr lang="ru-RU" b="0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: ЭТОРЕЛЕКС (</a:t>
            </a:r>
            <a:r>
              <a:rPr lang="ru-RU" b="0" i="0" dirty="0" err="1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Эторикоксиб</a:t>
            </a:r>
            <a:r>
              <a:rPr lang="ru-RU" b="0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).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Антикоагулянты</a:t>
            </a:r>
            <a:r>
              <a:rPr lang="ru-RU" b="0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: ДАЛЬТЕП (</a:t>
            </a:r>
            <a:r>
              <a:rPr lang="ru-RU" b="0" i="0" dirty="0" err="1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Дальтепарин</a:t>
            </a:r>
            <a:r>
              <a:rPr lang="ru-RU" b="0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 натрия).</a:t>
            </a:r>
          </a:p>
          <a:p>
            <a:endParaRPr lang="ru-RU" dirty="0">
              <a:latin typeface="Bahnschrift Condensed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67BE1D-9DBC-F150-AFE9-967D624FD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936" y="4630667"/>
            <a:ext cx="2036903" cy="20369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022C58-F08D-06FD-8B86-3F26E18B3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502" y="113504"/>
            <a:ext cx="1828804" cy="18288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0A5AB5-D0BC-2AD4-8852-232B88D91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208" y="5091021"/>
            <a:ext cx="1463392" cy="143341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A0DC7CF-6226-756E-E26C-C500ABB22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398" y="2140352"/>
            <a:ext cx="1828804" cy="182880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74CFF0E-8F9C-364E-68E2-E36D2213AD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188" y="4457275"/>
            <a:ext cx="1266574" cy="221029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2E2F974-D65E-F3B9-A4F2-CCE29D946A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839" y="428228"/>
            <a:ext cx="883155" cy="157082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FC73716-9DBE-739B-EC1B-BB9BA1C4BE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489" y="523905"/>
            <a:ext cx="4305471" cy="116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38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9AFB31-F96D-182C-32D7-A2C825AFB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162" y="0"/>
            <a:ext cx="45608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CBF43D-F5DD-2FB1-DEED-A0B75D28EF95}"/>
              </a:ext>
            </a:extLst>
          </p:cNvPr>
          <p:cNvSpPr txBox="1"/>
          <p:nvPr/>
        </p:nvSpPr>
        <p:spPr>
          <a:xfrm>
            <a:off x="7303989" y="0"/>
            <a:ext cx="654346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Т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А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Р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Г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Е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2E675-F7C5-0BE0-DF88-9A22EAEC3375}"/>
              </a:ext>
            </a:extLst>
          </p:cNvPr>
          <p:cNvSpPr txBox="1"/>
          <p:nvPr/>
        </p:nvSpPr>
        <p:spPr>
          <a:xfrm>
            <a:off x="200319" y="141402"/>
            <a:ext cx="675666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Bahnschrift Condensed" panose="020B0502040204020203" pitchFamily="34" charset="0"/>
              </a:rPr>
              <a:t>Бифлурин</a:t>
            </a:r>
            <a:r>
              <a:rPr lang="ru-RU" dirty="0">
                <a:latin typeface="Bahnschrift Condensed" panose="020B0502040204020203" pitchFamily="34" charset="0"/>
              </a:rPr>
              <a:t> — противогрибковый препарат, действующим веществом которого является </a:t>
            </a:r>
            <a:r>
              <a:rPr lang="ru-RU" dirty="0" err="1">
                <a:latin typeface="Bahnschrift Condensed" panose="020B0502040204020203" pitchFamily="34" charset="0"/>
              </a:rPr>
              <a:t>вориконазол</a:t>
            </a:r>
            <a:r>
              <a:rPr lang="ru-RU" dirty="0">
                <a:latin typeface="Bahnschrift Condensed" panose="020B0502040204020203" pitchFamily="34" charset="0"/>
              </a:rPr>
              <a:t>. Он применяется для лечения различных инвазивных грибковых инфекций. Основные специалисты, назначающие </a:t>
            </a:r>
            <a:r>
              <a:rPr lang="ru-RU" dirty="0" err="1">
                <a:latin typeface="Bahnschrift Condensed" panose="020B0502040204020203" pitchFamily="34" charset="0"/>
              </a:rPr>
              <a:t>Бифлурин</a:t>
            </a:r>
            <a:r>
              <a:rPr lang="ru-RU" dirty="0">
                <a:latin typeface="Bahnschrift Condensed" panose="020B0502040204020203" pitchFamily="34" charset="0"/>
              </a:rPr>
              <a:t>: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Инфекционисты</a:t>
            </a:r>
            <a:r>
              <a:rPr lang="ru-RU" dirty="0">
                <a:latin typeface="Bahnschrift Condensed" panose="020B0502040204020203" pitchFamily="34" charset="0"/>
              </a:rPr>
              <a:t> — используют препарат для лечения инвазивного аспергиллеза и тяжелых форм </a:t>
            </a:r>
            <a:r>
              <a:rPr lang="ru-RU" dirty="0" err="1">
                <a:latin typeface="Bahnschrift Condensed" panose="020B0502040204020203" pitchFamily="34" charset="0"/>
              </a:rPr>
              <a:t>кандидозных</a:t>
            </a:r>
            <a:r>
              <a:rPr lang="ru-RU" dirty="0">
                <a:latin typeface="Bahnschrift Condensed" panose="020B0502040204020203" pitchFamily="34" charset="0"/>
              </a:rPr>
              <a:t> инфекций, включая случаи, вызванные </a:t>
            </a:r>
            <a:r>
              <a:rPr lang="ru-RU" dirty="0" err="1">
                <a:latin typeface="Bahnschrift Condensed" panose="020B0502040204020203" pitchFamily="34" charset="0"/>
              </a:rPr>
              <a:t>Candida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krusei</a:t>
            </a:r>
            <a:r>
              <a:rPr lang="ru-RU" dirty="0">
                <a:latin typeface="Bahnschrift Condensed" panose="020B0502040204020203" pitchFamily="34" charset="0"/>
              </a:rPr>
              <a:t>. Также назначают </a:t>
            </a:r>
            <a:r>
              <a:rPr lang="ru-RU" dirty="0" err="1">
                <a:latin typeface="Bahnschrift Condensed" panose="020B0502040204020203" pitchFamily="34" charset="0"/>
              </a:rPr>
              <a:t>Бифлурин</a:t>
            </a:r>
            <a:r>
              <a:rPr lang="ru-RU" dirty="0">
                <a:latin typeface="Bahnschrift Condensed" panose="020B0502040204020203" pitchFamily="34" charset="0"/>
              </a:rPr>
              <a:t> при кандидозе пищевода и тяжелых грибковых инфекциях, вызванных </a:t>
            </a:r>
            <a:r>
              <a:rPr lang="ru-RU" dirty="0" err="1">
                <a:latin typeface="Bahnschrift Condensed" panose="020B0502040204020203" pitchFamily="34" charset="0"/>
              </a:rPr>
              <a:t>Scedosporium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spp</a:t>
            </a:r>
            <a:r>
              <a:rPr lang="ru-RU" dirty="0">
                <a:latin typeface="Bahnschrift Condensed" panose="020B0502040204020203" pitchFamily="34" charset="0"/>
              </a:rPr>
              <a:t>. и </a:t>
            </a:r>
            <a:r>
              <a:rPr lang="ru-RU" dirty="0" err="1">
                <a:latin typeface="Bahnschrift Condensed" panose="020B0502040204020203" pitchFamily="34" charset="0"/>
              </a:rPr>
              <a:t>Fusarium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spp</a:t>
            </a:r>
            <a:r>
              <a:rPr lang="ru-RU" dirty="0">
                <a:latin typeface="Bahnschrift Condensed" panose="020B0502040204020203" pitchFamily="34" charset="0"/>
              </a:rPr>
              <a:t>. 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Гематологи</a:t>
            </a:r>
            <a:r>
              <a:rPr lang="ru-RU" dirty="0">
                <a:latin typeface="Bahnschrift Condensed" panose="020B0502040204020203" pitchFamily="34" charset="0"/>
              </a:rPr>
              <a:t> — применяют </a:t>
            </a:r>
            <a:r>
              <a:rPr lang="ru-RU" dirty="0" err="1">
                <a:latin typeface="Bahnschrift Condensed" panose="020B0502040204020203" pitchFamily="34" charset="0"/>
              </a:rPr>
              <a:t>Бифлурин</a:t>
            </a:r>
            <a:r>
              <a:rPr lang="ru-RU" dirty="0">
                <a:latin typeface="Bahnschrift Condensed" panose="020B0502040204020203" pitchFamily="34" charset="0"/>
              </a:rPr>
              <a:t> для профилактики прорывных грибковых инфекций у пациентов с лихорадкой из групп высокого риска, таких как реципиенты аллогенного костного мозга и больные с рецидивом лейкоза. 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Пульмонологи</a:t>
            </a:r>
            <a:r>
              <a:rPr lang="ru-RU" dirty="0">
                <a:latin typeface="Bahnschrift Condensed" panose="020B0502040204020203" pitchFamily="34" charset="0"/>
              </a:rPr>
              <a:t> — назначают препарат при легочном кандидозе и инвазивном легочном аспергиллезе, особенно у пациентов с ослабленным иммунитетом. </a:t>
            </a:r>
            <a:r>
              <a:rPr lang="ru-RU" b="1" dirty="0">
                <a:latin typeface="Bahnschrift Condensed" panose="020B0502040204020203" pitchFamily="34" charset="0"/>
              </a:rPr>
              <a:t>Терапевты</a:t>
            </a:r>
            <a:r>
              <a:rPr lang="ru-RU" dirty="0">
                <a:latin typeface="Bahnschrift Condensed" panose="020B0502040204020203" pitchFamily="34" charset="0"/>
              </a:rPr>
              <a:t> — могут использовать </a:t>
            </a:r>
            <a:r>
              <a:rPr lang="ru-RU" dirty="0" err="1">
                <a:latin typeface="Bahnschrift Condensed" panose="020B0502040204020203" pitchFamily="34" charset="0"/>
              </a:rPr>
              <a:t>Бифлурин</a:t>
            </a:r>
            <a:r>
              <a:rPr lang="ru-RU" dirty="0">
                <a:latin typeface="Bahnschrift Condensed" panose="020B0502040204020203" pitchFamily="34" charset="0"/>
              </a:rPr>
              <a:t> для лечения пациентов с различными инвазивными грибковыми инфекциями на амбулаторном этапе, особенно при наличии противопоказаний к другим противогрибковым средствам.</a:t>
            </a:r>
          </a:p>
          <a:p>
            <a:r>
              <a:rPr lang="ru-RU" dirty="0">
                <a:latin typeface="Bahnschrift Condensed" panose="020B0502040204020203" pitchFamily="34" charset="0"/>
              </a:rPr>
              <a:t>Перед началом терапии </a:t>
            </a:r>
            <a:r>
              <a:rPr lang="ru-RU" dirty="0" err="1">
                <a:latin typeface="Bahnschrift Condensed" panose="020B0502040204020203" pitchFamily="34" charset="0"/>
              </a:rPr>
              <a:t>Бифлурином</a:t>
            </a:r>
            <a:r>
              <a:rPr lang="ru-RU" dirty="0">
                <a:latin typeface="Bahnschrift Condensed" panose="020B0502040204020203" pitchFamily="34" charset="0"/>
              </a:rPr>
              <a:t> важно провести коррекцию электролитных нарушений, таких как </a:t>
            </a:r>
            <a:r>
              <a:rPr lang="ru-RU" dirty="0" err="1">
                <a:latin typeface="Bahnschrift Condensed" panose="020B0502040204020203" pitchFamily="34" charset="0"/>
              </a:rPr>
              <a:t>гипокалиемия</a:t>
            </a:r>
            <a:r>
              <a:rPr lang="ru-RU" dirty="0">
                <a:latin typeface="Bahnschrift Condensed" panose="020B0502040204020203" pitchFamily="34" charset="0"/>
              </a:rPr>
              <a:t>, </a:t>
            </a:r>
            <a:r>
              <a:rPr lang="ru-RU" dirty="0" err="1">
                <a:latin typeface="Bahnschrift Condensed" panose="020B0502040204020203" pitchFamily="34" charset="0"/>
              </a:rPr>
              <a:t>гипомагниемия</a:t>
            </a:r>
            <a:r>
              <a:rPr lang="ru-RU" dirty="0">
                <a:latin typeface="Bahnschrift Condensed" panose="020B0502040204020203" pitchFamily="34" charset="0"/>
              </a:rPr>
              <a:t> и </a:t>
            </a:r>
            <a:r>
              <a:rPr lang="ru-RU" dirty="0" err="1">
                <a:latin typeface="Bahnschrift Condensed" panose="020B0502040204020203" pitchFamily="34" charset="0"/>
              </a:rPr>
              <a:t>гипокальциемия</a:t>
            </a:r>
            <a:r>
              <a:rPr lang="ru-RU" dirty="0">
                <a:latin typeface="Bahnschrift Condensed" panose="020B0502040204020203" pitchFamily="34" charset="0"/>
              </a:rPr>
              <a:t>. Препарат следует принимать внутрь за 1 час до или через 1 час после еды. Дозировка и схема лечения зависят от массы тела пациента и тяжести инфекции. </a:t>
            </a:r>
          </a:p>
          <a:p>
            <a:r>
              <a:rPr lang="ru-RU" dirty="0" err="1">
                <a:latin typeface="Bahnschrift Condensed" panose="020B0502040204020203" pitchFamily="34" charset="0"/>
              </a:rPr>
              <a:t>Бифлурин</a:t>
            </a:r>
            <a:r>
              <a:rPr lang="ru-RU" dirty="0">
                <a:latin typeface="Bahnschrift Condensed" panose="020B0502040204020203" pitchFamily="34" charset="0"/>
              </a:rPr>
              <a:t> противопоказан при повышенной чувствительности к </a:t>
            </a:r>
            <a:r>
              <a:rPr lang="ru-RU" dirty="0" err="1">
                <a:latin typeface="Bahnschrift Condensed" panose="020B0502040204020203" pitchFamily="34" charset="0"/>
              </a:rPr>
              <a:t>вориконазолу</a:t>
            </a:r>
            <a:r>
              <a:rPr lang="ru-RU" dirty="0">
                <a:latin typeface="Bahnschrift Condensed" panose="020B0502040204020203" pitchFamily="34" charset="0"/>
              </a:rPr>
              <a:t> или другим </a:t>
            </a:r>
            <a:r>
              <a:rPr lang="ru-RU" dirty="0" err="1">
                <a:latin typeface="Bahnschrift Condensed" panose="020B0502040204020203" pitchFamily="34" charset="0"/>
              </a:rPr>
              <a:t>азольным</a:t>
            </a:r>
            <a:r>
              <a:rPr lang="ru-RU" dirty="0">
                <a:latin typeface="Bahnschrift Condensed" panose="020B0502040204020203" pitchFamily="34" charset="0"/>
              </a:rPr>
              <a:t> противогрибковым средствам. С осторожностью применяется у пациентов с тяжелой печеночной или почечной недостаточностью. </a:t>
            </a:r>
          </a:p>
        </p:txBody>
      </p:sp>
    </p:spTree>
    <p:extLst>
      <p:ext uri="{BB962C8B-B14F-4D97-AF65-F5344CB8AC3E}">
        <p14:creationId xmlns:p14="http://schemas.microsoft.com/office/powerpoint/2010/main" val="2835452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CF9793-0BA6-5C2A-9A56-9593E4998307}"/>
              </a:ext>
            </a:extLst>
          </p:cNvPr>
          <p:cNvSpPr txBox="1"/>
          <p:nvPr/>
        </p:nvSpPr>
        <p:spPr>
          <a:xfrm>
            <a:off x="311086" y="226243"/>
            <a:ext cx="9973557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Bahnschrift Condensed" panose="020B0502040204020203" pitchFamily="34" charset="0"/>
              </a:rPr>
              <a:t>Бифлурин</a:t>
            </a:r>
            <a:r>
              <a:rPr lang="ru-RU" dirty="0">
                <a:latin typeface="Bahnschrift Condensed" panose="020B0502040204020203" pitchFamily="34" charset="0"/>
              </a:rPr>
              <a:t> (</a:t>
            </a:r>
            <a:r>
              <a:rPr lang="ru-RU" dirty="0" err="1">
                <a:latin typeface="Bahnschrift Condensed" panose="020B0502040204020203" pitchFamily="34" charset="0"/>
              </a:rPr>
              <a:t>вориконазол</a:t>
            </a:r>
            <a:r>
              <a:rPr lang="ru-RU" dirty="0">
                <a:latin typeface="Bahnschrift Condensed" panose="020B0502040204020203" pitchFamily="34" charset="0"/>
              </a:rPr>
              <a:t>) — противогрибковый препарат широкого спектра действия, относящийся к группе </a:t>
            </a:r>
            <a:r>
              <a:rPr lang="ru-RU" dirty="0" err="1">
                <a:latin typeface="Bahnschrift Condensed" panose="020B0502040204020203" pitchFamily="34" charset="0"/>
              </a:rPr>
              <a:t>триазольных</a:t>
            </a:r>
            <a:r>
              <a:rPr lang="ru-RU" dirty="0">
                <a:latin typeface="Bahnschrift Condensed" panose="020B0502040204020203" pitchFamily="34" charset="0"/>
              </a:rPr>
              <a:t> антибиотиков.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Фармакокинетика: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Биодоступность:</a:t>
            </a:r>
            <a:r>
              <a:rPr lang="ru-RU" dirty="0">
                <a:latin typeface="Bahnschrift Condensed" panose="020B0502040204020203" pitchFamily="34" charset="0"/>
              </a:rPr>
              <a:t> После перорального приема </a:t>
            </a:r>
            <a:r>
              <a:rPr lang="ru-RU" dirty="0" err="1">
                <a:latin typeface="Bahnschrift Condensed" panose="020B0502040204020203" pitchFamily="34" charset="0"/>
              </a:rPr>
              <a:t>вориконазол</a:t>
            </a:r>
            <a:r>
              <a:rPr lang="ru-RU" dirty="0">
                <a:latin typeface="Bahnschrift Condensed" panose="020B0502040204020203" pitchFamily="34" charset="0"/>
              </a:rPr>
              <a:t> быстро и практически полностью всасывается, достигая максимальной концентрации в плазме через 1–2 часа. Биодоступность составляет около 96%. Прием пищи с высоким содержанием жиров может снижать C&lt;</a:t>
            </a:r>
            <a:r>
              <a:rPr lang="ru-RU" dirty="0" err="1">
                <a:latin typeface="Bahnschrift Condensed" panose="020B0502040204020203" pitchFamily="34" charset="0"/>
              </a:rPr>
              <a:t>sub</a:t>
            </a:r>
            <a:r>
              <a:rPr lang="ru-RU" dirty="0">
                <a:latin typeface="Bahnschrift Condensed" panose="020B0502040204020203" pitchFamily="34" charset="0"/>
              </a:rPr>
              <a:t>&gt;</a:t>
            </a:r>
            <a:r>
              <a:rPr lang="ru-RU" dirty="0" err="1">
                <a:latin typeface="Bahnschrift Condensed" panose="020B0502040204020203" pitchFamily="34" charset="0"/>
              </a:rPr>
              <a:t>max</a:t>
            </a:r>
            <a:r>
              <a:rPr lang="ru-RU" dirty="0">
                <a:latin typeface="Bahnschrift Condensed" panose="020B0502040204020203" pitchFamily="34" charset="0"/>
              </a:rPr>
              <a:t>&lt;/</a:t>
            </a:r>
            <a:r>
              <a:rPr lang="ru-RU" dirty="0" err="1">
                <a:latin typeface="Bahnschrift Condensed" panose="020B0502040204020203" pitchFamily="34" charset="0"/>
              </a:rPr>
              <a:t>sub</a:t>
            </a:r>
            <a:r>
              <a:rPr lang="ru-RU" dirty="0">
                <a:latin typeface="Bahnschrift Condensed" panose="020B0502040204020203" pitchFamily="34" charset="0"/>
              </a:rPr>
              <a:t>&gt; на 34% и AUC на 24%; рекомендуется принимать натощак.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Метаболизм: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Вориконазол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метаболизируется</a:t>
            </a:r>
            <a:r>
              <a:rPr lang="ru-RU" dirty="0">
                <a:latin typeface="Bahnschrift Condensed" panose="020B0502040204020203" pitchFamily="34" charset="0"/>
              </a:rPr>
              <a:t> в печени с участием изоферментов CYP2C19, CYP2C9 и CYP3A4. Основной метаболит — N-оксид, не обладающий значимой противогрибковой активностью.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Выведение:</a:t>
            </a:r>
            <a:r>
              <a:rPr lang="ru-RU" dirty="0">
                <a:latin typeface="Bahnschrift Condensed" panose="020B0502040204020203" pitchFamily="34" charset="0"/>
              </a:rPr>
              <a:t> Выводится преимущественно почками в виде метаболитов; менее 2% дозы выводится в неизмененном виде. Период полувыведения зависит от дозы и составляет примерно 6 часов при приеме 200 мг.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Преимущества: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Эффективен против широкого спектра грибковых патогенов, включая штаммы, устойчивые к другим противогрибковым средствам.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Высокая биодоступность при пероральном приеме позволяет гибко подходить к выбору формы введения.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Проникает через гематоэнцефалический барьер, что важно при лечении грибковых инфекций центральной нервной системы.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Ограничения: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Нелинейная фармакокинетика может приводить к значительной </a:t>
            </a:r>
            <a:r>
              <a:rPr lang="ru-RU" dirty="0" err="1">
                <a:latin typeface="Bahnschrift Condensed" panose="020B0502040204020203" pitchFamily="34" charset="0"/>
              </a:rPr>
              <a:t>межиндивидуальной</a:t>
            </a:r>
            <a:r>
              <a:rPr lang="ru-RU" dirty="0">
                <a:latin typeface="Bahnschrift Condensed" panose="020B0502040204020203" pitchFamily="34" charset="0"/>
              </a:rPr>
              <a:t> вариабельности концентраций в плазме, требуя тщательного мониторинга.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Может вызывать побочные эффекты, такие как нарушения зрения, кожные реакции, </a:t>
            </a:r>
            <a:r>
              <a:rPr lang="ru-RU" dirty="0" err="1">
                <a:latin typeface="Bahnschrift Condensed" panose="020B0502040204020203" pitchFamily="34" charset="0"/>
              </a:rPr>
              <a:t>гепатотоксичность</a:t>
            </a:r>
            <a:r>
              <a:rPr lang="ru-RU" dirty="0">
                <a:latin typeface="Bahnschrift Condensed" panose="020B0502040204020203" pitchFamily="34" charset="0"/>
              </a:rPr>
              <a:t>; необходим регулярный контроль функции печени и почек.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Ограниченные данные по безопасности и эффективности у детей младше 12 лет, пожилых пациентов и пациентов с тяжелой печеночной недостаточностью.</a:t>
            </a:r>
          </a:p>
        </p:txBody>
      </p:sp>
      <p:pic>
        <p:nvPicPr>
          <p:cNvPr id="7" name="mushroom-mushroom-movie">
            <a:hlinkClick r:id="" action="ppaction://media"/>
            <a:extLst>
              <a:ext uri="{FF2B5EF4-FFF2-40B4-BE49-F238E27FC236}">
                <a16:creationId xmlns:a16="http://schemas.microsoft.com/office/drawing/2014/main" id="{DB52700C-CED4-4272-A7F2-0208EFAF70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53600" y="22624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3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7C705-DA32-6A1F-46DB-F9D6DC939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70" y="103482"/>
            <a:ext cx="10515600" cy="577555"/>
          </a:xfrm>
        </p:spPr>
        <p:txBody>
          <a:bodyPr>
            <a:normAutofit fontScale="90000"/>
          </a:bodyPr>
          <a:lstStyle/>
          <a:p>
            <a:r>
              <a:rPr lang="ru-RU" b="1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Противоопухолевые</a:t>
            </a:r>
            <a:r>
              <a:rPr lang="ru-RU" b="0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: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221E0-7802-DA62-7E28-2E539331CD4D}"/>
              </a:ext>
            </a:extLst>
          </p:cNvPr>
          <p:cNvSpPr txBox="1"/>
          <p:nvPr/>
        </p:nvSpPr>
        <p:spPr>
          <a:xfrm>
            <a:off x="159469" y="681037"/>
            <a:ext cx="12265059" cy="610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1" dirty="0" err="1">
                <a:latin typeface="Bahnschrift Condensed" panose="020B0502040204020203" pitchFamily="34" charset="0"/>
              </a:rPr>
              <a:t>Капецитабин</a:t>
            </a:r>
            <a:endParaRPr lang="ru-RU" sz="1700" dirty="0">
              <a:latin typeface="Bahnschrift Condensed" panose="020B0502040204020203" pitchFamily="34" charset="0"/>
            </a:endParaRPr>
          </a:p>
          <a:p>
            <a:r>
              <a:rPr lang="ru-RU" sz="1700" b="1" dirty="0">
                <a:latin typeface="Bahnschrift Condensed" panose="020B0502040204020203" pitchFamily="34" charset="0"/>
              </a:rPr>
              <a:t>Действующее вещество:</a:t>
            </a:r>
            <a:r>
              <a:rPr lang="ru-RU" sz="1700" dirty="0">
                <a:latin typeface="Bahnschrift Condensed" panose="020B0502040204020203" pitchFamily="34" charset="0"/>
              </a:rPr>
              <a:t> </a:t>
            </a:r>
            <a:r>
              <a:rPr lang="ru-RU" sz="1700" dirty="0" err="1">
                <a:latin typeface="Bahnschrift Condensed" panose="020B0502040204020203" pitchFamily="34" charset="0"/>
              </a:rPr>
              <a:t>Капецитабин</a:t>
            </a:r>
            <a:endParaRPr lang="ru-RU" sz="1700" dirty="0">
              <a:latin typeface="Bahnschrift Condensed" panose="020B0502040204020203" pitchFamily="34" charset="0"/>
            </a:endParaRPr>
          </a:p>
          <a:p>
            <a:r>
              <a:rPr lang="ru-RU" sz="1700" b="1" dirty="0">
                <a:latin typeface="Bahnschrift Condensed" panose="020B0502040204020203" pitchFamily="34" charset="0"/>
              </a:rPr>
              <a:t>Фармакологическая группа:</a:t>
            </a:r>
            <a:r>
              <a:rPr lang="ru-RU" sz="1700" dirty="0">
                <a:latin typeface="Bahnschrift Condensed" panose="020B0502040204020203" pitchFamily="34" charset="0"/>
              </a:rPr>
              <a:t> Противоопухолевые препараты, антиметаболиты</a:t>
            </a:r>
          </a:p>
          <a:p>
            <a:r>
              <a:rPr lang="ru-RU" sz="1700" b="1" dirty="0">
                <a:latin typeface="Bahnschrift Condensed" panose="020B0502040204020203" pitchFamily="34" charset="0"/>
              </a:rPr>
              <a:t>Форма выпуска:</a:t>
            </a:r>
            <a:r>
              <a:rPr lang="ru-RU" sz="1700" dirty="0">
                <a:latin typeface="Bahnschrift Condensed" panose="020B0502040204020203" pitchFamily="34" charset="0"/>
              </a:rPr>
              <a:t> Таблетки, покрытые пленочной оболочкой</a:t>
            </a:r>
          </a:p>
          <a:p>
            <a:r>
              <a:rPr lang="ru-RU" sz="1700" b="1" dirty="0">
                <a:latin typeface="Bahnschrift Condensed" panose="020B0502040204020203" pitchFamily="34" charset="0"/>
              </a:rPr>
              <a:t>Показания к применению:</a:t>
            </a:r>
            <a:endParaRPr lang="ru-RU" sz="17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 err="1">
                <a:latin typeface="Bahnschrift Condensed" panose="020B0502040204020203" pitchFamily="34" charset="0"/>
              </a:rPr>
              <a:t>Адъювантная</a:t>
            </a:r>
            <a:r>
              <a:rPr lang="ru-RU" sz="1700" dirty="0">
                <a:latin typeface="Bahnschrift Condensed" panose="020B0502040204020203" pitchFamily="34" charset="0"/>
              </a:rPr>
              <a:t> терапия у пациентов с раком толстой кишки III стадии в качестве </a:t>
            </a:r>
            <a:r>
              <a:rPr lang="ru-RU" sz="1700" dirty="0" err="1">
                <a:latin typeface="Bahnschrift Condensed" panose="020B0502040204020203" pitchFamily="34" charset="0"/>
              </a:rPr>
              <a:t>монотерапии</a:t>
            </a:r>
            <a:r>
              <a:rPr lang="ru-RU" sz="1700" dirty="0">
                <a:latin typeface="Bahnschrift Condensed" panose="020B0502040204020203" pitchFamily="34" charset="0"/>
              </a:rPr>
              <a:t> или компонента комбинированной терапии.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Лечение метастатического колоректального рака.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Лечение местно-распространенного или метастатического рака молочной железы после неэффективности химиотерапии с использованием </a:t>
            </a:r>
            <a:r>
              <a:rPr lang="ru-RU" sz="1700" dirty="0" err="1">
                <a:latin typeface="Bahnschrift Condensed" panose="020B0502040204020203" pitchFamily="34" charset="0"/>
              </a:rPr>
              <a:t>таксанов</a:t>
            </a:r>
            <a:r>
              <a:rPr lang="ru-RU" sz="1700" dirty="0">
                <a:latin typeface="Bahnschrift Condensed" panose="020B0502040204020203" pitchFamily="34" charset="0"/>
              </a:rPr>
              <a:t> и </a:t>
            </a:r>
            <a:r>
              <a:rPr lang="ru-RU" sz="1700" dirty="0" err="1">
                <a:latin typeface="Bahnschrift Condensed" panose="020B0502040204020203" pitchFamily="34" charset="0"/>
              </a:rPr>
              <a:t>антрациклинов</a:t>
            </a:r>
            <a:r>
              <a:rPr lang="ru-RU" sz="1700" dirty="0">
                <a:latin typeface="Bahnschrift Condensed" panose="020B0502040204020203" pitchFamily="34" charset="0"/>
              </a:rPr>
              <a:t>.</a:t>
            </a:r>
          </a:p>
          <a:p>
            <a:r>
              <a:rPr lang="ru-RU" sz="1700" b="1" dirty="0">
                <a:latin typeface="Bahnschrift Condensed" panose="020B0502040204020203" pitchFamily="34" charset="0"/>
              </a:rPr>
              <a:t>Способ применения:</a:t>
            </a:r>
            <a:endParaRPr lang="ru-RU" sz="1700" dirty="0">
              <a:latin typeface="Bahnschrift Condensed" panose="020B0502040204020203" pitchFamily="34" charset="0"/>
            </a:endParaRPr>
          </a:p>
          <a:p>
            <a:r>
              <a:rPr lang="ru-RU" sz="1700" dirty="0">
                <a:latin typeface="Bahnschrift Condensed" panose="020B0502040204020203" pitchFamily="34" charset="0"/>
              </a:rPr>
              <a:t>Внутрь, за 30 минут после еды.</a:t>
            </a:r>
          </a:p>
          <a:p>
            <a:r>
              <a:rPr lang="ru-RU" sz="1700" dirty="0">
                <a:latin typeface="Bahnschrift Condensed" panose="020B0502040204020203" pitchFamily="34" charset="0"/>
              </a:rPr>
              <a:t>Рекомендуемая доза составляет 1250 мг/м² поверхности тела 2 раза в сутки (утром и вечером) в течение 14 дней с последующим 7-дневным перерывом.</a:t>
            </a:r>
          </a:p>
          <a:p>
            <a:r>
              <a:rPr lang="ru-RU" sz="1700" dirty="0">
                <a:latin typeface="Bahnschrift Condensed" panose="020B0502040204020203" pitchFamily="34" charset="0"/>
              </a:rPr>
              <a:t>Дозировка может корректироваться в зависимости от переносимости и клинического ответа пациента.</a:t>
            </a:r>
          </a:p>
          <a:p>
            <a:r>
              <a:rPr lang="ru-RU" sz="1700" b="1" dirty="0">
                <a:latin typeface="Bahnschrift Condensed" panose="020B0502040204020203" pitchFamily="34" charset="0"/>
              </a:rPr>
              <a:t>Противопоказания:</a:t>
            </a:r>
            <a:endParaRPr lang="ru-RU" sz="17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Гиперчувствительность к </a:t>
            </a:r>
            <a:r>
              <a:rPr lang="ru-RU" sz="1700" dirty="0" err="1">
                <a:latin typeface="Bahnschrift Condensed" panose="020B0502040204020203" pitchFamily="34" charset="0"/>
              </a:rPr>
              <a:t>капецитабину</a:t>
            </a:r>
            <a:r>
              <a:rPr lang="ru-RU" sz="1700" dirty="0">
                <a:latin typeface="Bahnschrift Condensed" panose="020B0502040204020203" pitchFamily="34" charset="0"/>
              </a:rPr>
              <a:t> или любому из компонентов препарата.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Тяжелые нарушения функции почек (клиренс креатинина менее 30 мл/мин).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Дефицит </a:t>
            </a:r>
            <a:r>
              <a:rPr lang="ru-RU" sz="1700" dirty="0" err="1">
                <a:latin typeface="Bahnschrift Condensed" panose="020B0502040204020203" pitchFamily="34" charset="0"/>
              </a:rPr>
              <a:t>дигидропиримидиндегидрогеназы</a:t>
            </a:r>
            <a:r>
              <a:rPr lang="ru-RU" sz="1700" dirty="0">
                <a:latin typeface="Bahnschrift Condensed" panose="020B0502040204020203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Беременность и период грудного вскармливания.</a:t>
            </a:r>
          </a:p>
          <a:p>
            <a:r>
              <a:rPr lang="ru-RU" sz="1700" b="1" dirty="0">
                <a:latin typeface="Bahnschrift Condensed" panose="020B0502040204020203" pitchFamily="34" charset="0"/>
              </a:rPr>
              <a:t>Побочные эффекты:</a:t>
            </a:r>
            <a:endParaRPr lang="ru-RU" sz="17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Со стороны ЖКТ: тошнота, рвота, диарея, стоматит, боли в животе.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Со стороны кожи: синдром "ладонь-стопа" (</a:t>
            </a:r>
            <a:r>
              <a:rPr lang="ru-RU" sz="1700" dirty="0" err="1">
                <a:latin typeface="Bahnschrift Condensed" panose="020B0502040204020203" pitchFamily="34" charset="0"/>
              </a:rPr>
              <a:t>эритродизестезия</a:t>
            </a:r>
            <a:r>
              <a:rPr lang="ru-RU" sz="1700" dirty="0">
                <a:latin typeface="Bahnschrift Condensed" panose="020B0502040204020203" pitchFamily="34" charset="0"/>
              </a:rPr>
              <a:t>), сыпь, сухость кожи.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Со стороны системы кроветворения: анемия, нейтропения, тромбоцитопения.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Общие: утомляемость, слабость, лихорадка.</a:t>
            </a:r>
          </a:p>
        </p:txBody>
      </p:sp>
      <p:pic>
        <p:nvPicPr>
          <p:cNvPr id="2050" name="Picture 2" descr="Капецитабин">
            <a:extLst>
              <a:ext uri="{FF2B5EF4-FFF2-40B4-BE49-F238E27FC236}">
                <a16:creationId xmlns:a16="http://schemas.microsoft.com/office/drawing/2014/main" id="{EBE3ACFC-F966-C0E3-52D4-0F820976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271" y="4100661"/>
            <a:ext cx="2562912" cy="256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18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💊Такселен раствор для инфузий 40мг N1 в Ташкенте, купить в аптеке Такселен  раствор для инфузий 40мг N1, аналоги, инструкция и отзывы на Apteka.uz  (ID#189865)">
            <a:extLst>
              <a:ext uri="{FF2B5EF4-FFF2-40B4-BE49-F238E27FC236}">
                <a16:creationId xmlns:a16="http://schemas.microsoft.com/office/drawing/2014/main" id="{86E73326-1937-E9E6-C440-F0517D604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023" y="3874416"/>
            <a:ext cx="2813146" cy="281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1751B-A9D3-50F0-6490-B8C70B837E08}"/>
              </a:ext>
            </a:extLst>
          </p:cNvPr>
          <p:cNvSpPr txBox="1"/>
          <p:nvPr/>
        </p:nvSpPr>
        <p:spPr>
          <a:xfrm>
            <a:off x="237242" y="170438"/>
            <a:ext cx="11717516" cy="689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1" dirty="0" err="1">
                <a:latin typeface="Bahnschrift Condensed" panose="020B0502040204020203" pitchFamily="34" charset="0"/>
              </a:rPr>
              <a:t>Такселен</a:t>
            </a:r>
            <a:r>
              <a:rPr lang="ru-RU" sz="1700" b="1" dirty="0">
                <a:latin typeface="Bahnschrift Condensed" panose="020B0502040204020203" pitchFamily="34" charset="0"/>
              </a:rPr>
              <a:t> (</a:t>
            </a:r>
            <a:r>
              <a:rPr lang="ru-RU" sz="1700" b="1" dirty="0" err="1">
                <a:latin typeface="Bahnschrift Condensed" panose="020B0502040204020203" pitchFamily="34" charset="0"/>
              </a:rPr>
              <a:t>Доцетаксел</a:t>
            </a:r>
            <a:r>
              <a:rPr lang="ru-RU" sz="1700" b="1" dirty="0">
                <a:latin typeface="Bahnschrift Condensed" panose="020B0502040204020203" pitchFamily="34" charset="0"/>
              </a:rPr>
              <a:t>)</a:t>
            </a:r>
            <a:endParaRPr lang="ru-RU" sz="1700" dirty="0">
              <a:latin typeface="Bahnschrift Condensed" panose="020B0502040204020203" pitchFamily="34" charset="0"/>
            </a:endParaRPr>
          </a:p>
          <a:p>
            <a:r>
              <a:rPr lang="ru-RU" sz="1700" b="1" dirty="0">
                <a:latin typeface="Bahnschrift Condensed" panose="020B0502040204020203" pitchFamily="34" charset="0"/>
              </a:rPr>
              <a:t>Действующее вещество:</a:t>
            </a:r>
            <a:r>
              <a:rPr lang="ru-RU" sz="1700" dirty="0">
                <a:latin typeface="Bahnschrift Condensed" panose="020B0502040204020203" pitchFamily="34" charset="0"/>
              </a:rPr>
              <a:t> </a:t>
            </a:r>
            <a:r>
              <a:rPr lang="ru-RU" sz="1700" dirty="0" err="1">
                <a:latin typeface="Bahnschrift Condensed" panose="020B0502040204020203" pitchFamily="34" charset="0"/>
              </a:rPr>
              <a:t>Доцетаксел</a:t>
            </a:r>
            <a:endParaRPr lang="ru-RU" sz="1700" dirty="0">
              <a:latin typeface="Bahnschrift Condensed" panose="020B0502040204020203" pitchFamily="34" charset="0"/>
            </a:endParaRPr>
          </a:p>
          <a:p>
            <a:r>
              <a:rPr lang="ru-RU" sz="1700" b="1" dirty="0">
                <a:latin typeface="Bahnschrift Condensed" panose="020B0502040204020203" pitchFamily="34" charset="0"/>
              </a:rPr>
              <a:t>Фармакологическая группа:</a:t>
            </a:r>
            <a:r>
              <a:rPr lang="ru-RU" sz="1700" dirty="0">
                <a:latin typeface="Bahnschrift Condensed" panose="020B0502040204020203" pitchFamily="34" charset="0"/>
              </a:rPr>
              <a:t> Противоопухолевые препараты, </a:t>
            </a:r>
            <a:r>
              <a:rPr lang="ru-RU" sz="1700" dirty="0" err="1">
                <a:latin typeface="Bahnschrift Condensed" panose="020B0502040204020203" pitchFamily="34" charset="0"/>
              </a:rPr>
              <a:t>таксаны</a:t>
            </a:r>
            <a:endParaRPr lang="ru-RU" sz="1700" dirty="0">
              <a:latin typeface="Bahnschrift Condensed" panose="020B0502040204020203" pitchFamily="34" charset="0"/>
            </a:endParaRPr>
          </a:p>
          <a:p>
            <a:r>
              <a:rPr lang="ru-RU" sz="1700" b="1" dirty="0">
                <a:latin typeface="Bahnschrift Condensed" panose="020B0502040204020203" pitchFamily="34" charset="0"/>
              </a:rPr>
              <a:t>Форма выпуска:</a:t>
            </a:r>
            <a:r>
              <a:rPr lang="ru-RU" sz="1700" dirty="0">
                <a:latin typeface="Bahnschrift Condensed" panose="020B0502040204020203" pitchFamily="34" charset="0"/>
              </a:rPr>
              <a:t> Концентрат для приготовления раствора для инфузий</a:t>
            </a:r>
          </a:p>
          <a:p>
            <a:r>
              <a:rPr lang="ru-RU" sz="1700" b="1" dirty="0">
                <a:latin typeface="Bahnschrift Condensed" panose="020B0502040204020203" pitchFamily="34" charset="0"/>
              </a:rPr>
              <a:t>Показания к применению:</a:t>
            </a:r>
            <a:endParaRPr lang="ru-RU" sz="17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Рак молочной железы: местно-распространенный или метастатический, после неэффективности предыдущей химиотерапии.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 err="1">
                <a:latin typeface="Bahnschrift Condensed" panose="020B0502040204020203" pitchFamily="34" charset="0"/>
              </a:rPr>
              <a:t>Немелкоклеточный</a:t>
            </a:r>
            <a:r>
              <a:rPr lang="ru-RU" sz="1700" dirty="0">
                <a:latin typeface="Bahnschrift Condensed" panose="020B0502040204020203" pitchFamily="34" charset="0"/>
              </a:rPr>
              <a:t> рак легкого: местно-распространенный или метастатический, после неэффективности предыдущей химиотерапии.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Метастатический рак предстательной железы в комбинации с </a:t>
            </a:r>
            <a:r>
              <a:rPr lang="ru-RU" sz="1700" dirty="0" err="1">
                <a:latin typeface="Bahnschrift Condensed" panose="020B0502040204020203" pitchFamily="34" charset="0"/>
              </a:rPr>
              <a:t>преднизоном</a:t>
            </a:r>
            <a:r>
              <a:rPr lang="ru-RU" sz="1700" dirty="0">
                <a:latin typeface="Bahnschrift Condensed" panose="020B0502040204020203" pitchFamily="34" charset="0"/>
              </a:rPr>
              <a:t> или преднизолоном.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Метастатический рак желудка в комбинации с </a:t>
            </a:r>
            <a:r>
              <a:rPr lang="ru-RU" sz="1700" dirty="0" err="1">
                <a:latin typeface="Bahnschrift Condensed" panose="020B0502040204020203" pitchFamily="34" charset="0"/>
              </a:rPr>
              <a:t>цисплатином</a:t>
            </a:r>
            <a:r>
              <a:rPr lang="ru-RU" sz="1700" dirty="0">
                <a:latin typeface="Bahnschrift Condensed" panose="020B0502040204020203" pitchFamily="34" charset="0"/>
              </a:rPr>
              <a:t> и 5-фторурацилом.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Местно-распространенный плоскоклеточный рак головы и шеи в комбинации с </a:t>
            </a:r>
            <a:r>
              <a:rPr lang="ru-RU" sz="1700" dirty="0" err="1">
                <a:latin typeface="Bahnschrift Condensed" panose="020B0502040204020203" pitchFamily="34" charset="0"/>
              </a:rPr>
              <a:t>цисплатином</a:t>
            </a:r>
            <a:r>
              <a:rPr lang="ru-RU" sz="1700" dirty="0">
                <a:latin typeface="Bahnschrift Condensed" panose="020B0502040204020203" pitchFamily="34" charset="0"/>
              </a:rPr>
              <a:t> и 5-фторурацилом.</a:t>
            </a:r>
          </a:p>
          <a:p>
            <a:r>
              <a:rPr lang="ru-RU" sz="1700" b="1" dirty="0">
                <a:latin typeface="Bahnschrift Condensed" panose="020B0502040204020203" pitchFamily="34" charset="0"/>
              </a:rPr>
              <a:t>Способ применения:</a:t>
            </a:r>
            <a:endParaRPr lang="ru-RU" sz="1700" dirty="0">
              <a:latin typeface="Bahnschrift Condensed" panose="020B0502040204020203" pitchFamily="34" charset="0"/>
            </a:endParaRPr>
          </a:p>
          <a:p>
            <a:r>
              <a:rPr lang="ru-RU" sz="1700" dirty="0">
                <a:latin typeface="Bahnschrift Condensed" panose="020B0502040204020203" pitchFamily="34" charset="0"/>
              </a:rPr>
              <a:t>Внутривенно </a:t>
            </a:r>
            <a:r>
              <a:rPr lang="ru-RU" sz="1700" dirty="0" err="1">
                <a:latin typeface="Bahnschrift Condensed" panose="020B0502040204020203" pitchFamily="34" charset="0"/>
              </a:rPr>
              <a:t>капельно</a:t>
            </a:r>
            <a:r>
              <a:rPr lang="ru-RU" sz="1700" dirty="0">
                <a:latin typeface="Bahnschrift Condensed" panose="020B0502040204020203" pitchFamily="34" charset="0"/>
              </a:rPr>
              <a:t>.</a:t>
            </a:r>
          </a:p>
          <a:p>
            <a:r>
              <a:rPr lang="ru-RU" sz="1700" dirty="0">
                <a:latin typeface="Bahnschrift Condensed" panose="020B0502040204020203" pitchFamily="34" charset="0"/>
              </a:rPr>
              <a:t>Рекомендуемая доза составляет 75–100 мг/м² поверхности тела каждые 3 недели, в зависимости от показаний и схемы лечения.</a:t>
            </a:r>
          </a:p>
          <a:p>
            <a:r>
              <a:rPr lang="ru-RU" sz="1700" dirty="0">
                <a:latin typeface="Bahnschrift Condensed" panose="020B0502040204020203" pitchFamily="34" charset="0"/>
              </a:rPr>
              <a:t>Перед введением </a:t>
            </a:r>
            <a:r>
              <a:rPr lang="ru-RU" sz="1700" dirty="0" err="1">
                <a:latin typeface="Bahnschrift Condensed" panose="020B0502040204020203" pitchFamily="34" charset="0"/>
              </a:rPr>
              <a:t>доцетаксела</a:t>
            </a:r>
            <a:r>
              <a:rPr lang="ru-RU" sz="1700" dirty="0">
                <a:latin typeface="Bahnschrift Condensed" panose="020B0502040204020203" pitchFamily="34" charset="0"/>
              </a:rPr>
              <a:t> рекомендуется </a:t>
            </a:r>
            <a:r>
              <a:rPr lang="ru-RU" sz="1700" dirty="0" err="1">
                <a:latin typeface="Bahnschrift Condensed" panose="020B0502040204020203" pitchFamily="34" charset="0"/>
              </a:rPr>
              <a:t>премедикация</a:t>
            </a:r>
            <a:r>
              <a:rPr lang="ru-RU" sz="1700" dirty="0">
                <a:latin typeface="Bahnschrift Condensed" panose="020B0502040204020203" pitchFamily="34" charset="0"/>
              </a:rPr>
              <a:t> </a:t>
            </a:r>
            <a:r>
              <a:rPr lang="ru-RU" sz="1700" dirty="0" err="1">
                <a:latin typeface="Bahnschrift Condensed" panose="020B0502040204020203" pitchFamily="34" charset="0"/>
              </a:rPr>
              <a:t>глюкокортикостероидами</a:t>
            </a:r>
            <a:r>
              <a:rPr lang="ru-RU" sz="1700" dirty="0">
                <a:latin typeface="Bahnschrift Condensed" panose="020B0502040204020203" pitchFamily="34" charset="0"/>
              </a:rPr>
              <a:t> для снижения риска гиперчувствительности и задержки жидкости.</a:t>
            </a:r>
          </a:p>
          <a:p>
            <a:r>
              <a:rPr lang="ru-RU" sz="1700" b="1" dirty="0">
                <a:latin typeface="Bahnschrift Condensed" panose="020B0502040204020203" pitchFamily="34" charset="0"/>
              </a:rPr>
              <a:t>Противопоказания:</a:t>
            </a:r>
            <a:endParaRPr lang="ru-RU" sz="17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Гиперчувствительность к </a:t>
            </a:r>
            <a:r>
              <a:rPr lang="ru-RU" sz="1700" dirty="0" err="1">
                <a:latin typeface="Bahnschrift Condensed" panose="020B0502040204020203" pitchFamily="34" charset="0"/>
              </a:rPr>
              <a:t>доцетакселу</a:t>
            </a:r>
            <a:r>
              <a:rPr lang="ru-RU" sz="1700" dirty="0">
                <a:latin typeface="Bahnschrift Condensed" panose="020B0502040204020203" pitchFamily="34" charset="0"/>
              </a:rPr>
              <a:t> или другим компонентам препарата.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Начальное количество нейтрофилов менее 1500 клеток/мм³.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Тяжелые нарушения функции печени.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Беременность и период грудного вскармливания.</a:t>
            </a:r>
          </a:p>
          <a:p>
            <a:r>
              <a:rPr lang="ru-RU" sz="1700" b="1" dirty="0">
                <a:latin typeface="Bahnschrift Condensed" panose="020B0502040204020203" pitchFamily="34" charset="0"/>
              </a:rPr>
              <a:t>Побочные эффекты:</a:t>
            </a:r>
            <a:endParaRPr lang="ru-RU" sz="17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Со стороны системы кроветворения: нейтропения, анемия, тромбоцитопения.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Со стороны ЖКТ: тошнота, рвота, диарея, стоматит.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Аллергические реакции: сыпь, зуд, редко — анафилактический шок.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Со стороны нервной системы: периферическая нейропатия.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Bahnschrift Condensed" panose="020B0502040204020203" pitchFamily="34" charset="0"/>
              </a:rPr>
              <a:t>Общие: алопеция, утомляемость, задержка жидкости.</a:t>
            </a:r>
          </a:p>
        </p:txBody>
      </p:sp>
    </p:spTree>
    <p:extLst>
      <p:ext uri="{BB962C8B-B14F-4D97-AF65-F5344CB8AC3E}">
        <p14:creationId xmlns:p14="http://schemas.microsoft.com/office/powerpoint/2010/main" val="3545798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918750-52F8-8729-BC92-41F950F2BCE5}"/>
              </a:ext>
            </a:extLst>
          </p:cNvPr>
          <p:cNvSpPr txBox="1"/>
          <p:nvPr/>
        </p:nvSpPr>
        <p:spPr>
          <a:xfrm>
            <a:off x="256880" y="112707"/>
            <a:ext cx="1137579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err="1">
                <a:latin typeface="Bahnschrift Condensed" panose="020B0502040204020203" pitchFamily="34" charset="0"/>
              </a:rPr>
              <a:t>Бикалутамид</a:t>
            </a:r>
            <a:endParaRPr lang="ru-RU" dirty="0">
              <a:latin typeface="Bahnschrift Condensed" panose="020B0502040204020203" pitchFamily="34" charset="0"/>
            </a:endParaRPr>
          </a:p>
          <a:p>
            <a:r>
              <a:rPr lang="ru-RU" b="1" dirty="0">
                <a:latin typeface="Bahnschrift Condensed" panose="020B0502040204020203" pitchFamily="34" charset="0"/>
              </a:rPr>
              <a:t>Действующее вещество: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Бикалутамид</a:t>
            </a:r>
            <a:endParaRPr lang="ru-RU" dirty="0">
              <a:latin typeface="Bahnschrift Condensed" panose="020B0502040204020203" pitchFamily="34" charset="0"/>
            </a:endParaRPr>
          </a:p>
          <a:p>
            <a:r>
              <a:rPr lang="ru-RU" b="1" dirty="0">
                <a:latin typeface="Bahnschrift Condensed" panose="020B0502040204020203" pitchFamily="34" charset="0"/>
              </a:rPr>
              <a:t>Фармакологическая группа:</a:t>
            </a:r>
            <a:r>
              <a:rPr lang="ru-RU" dirty="0">
                <a:latin typeface="Bahnschrift Condensed" panose="020B0502040204020203" pitchFamily="34" charset="0"/>
              </a:rPr>
              <a:t> Антиандрогенные средства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Форма выпуска:</a:t>
            </a:r>
            <a:r>
              <a:rPr lang="ru-RU" dirty="0">
                <a:latin typeface="Bahnschrift Condensed" panose="020B0502040204020203" pitchFamily="34" charset="0"/>
              </a:rPr>
              <a:t> Таблетки, покрытые пленочной оболочкой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Показания к применению: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Лечение распространенного рака предстательной железы в комбинации с аналогами гонадотропин-</a:t>
            </a:r>
            <a:r>
              <a:rPr lang="ru-RU" dirty="0" err="1">
                <a:latin typeface="Bahnschrift Condensed" panose="020B0502040204020203" pitchFamily="34" charset="0"/>
              </a:rPr>
              <a:t>рилизинг</a:t>
            </a:r>
            <a:r>
              <a:rPr lang="ru-RU" dirty="0">
                <a:latin typeface="Bahnschrift Condensed" panose="020B0502040204020203" pitchFamily="34" charset="0"/>
              </a:rPr>
              <a:t> гормона (</a:t>
            </a:r>
            <a:r>
              <a:rPr lang="ru-RU" dirty="0" err="1">
                <a:latin typeface="Bahnschrift Condensed" panose="020B0502040204020203" pitchFamily="34" charset="0"/>
              </a:rPr>
              <a:t>ГнРГ</a:t>
            </a:r>
            <a:r>
              <a:rPr lang="ru-RU" dirty="0">
                <a:latin typeface="Bahnschrift Condensed" panose="020B0502040204020203" pitchFamily="34" charset="0"/>
              </a:rPr>
              <a:t>) или хирургической кастрацией.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Способ применения: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Внутрь, независимо от приема пищи.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Рекомендуемая доза составляет 50 мг 1 раз в сутки.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Лечение следует начинать одновременно с началом терапии аналогом гонадотропин-</a:t>
            </a:r>
            <a:r>
              <a:rPr lang="ru-RU" dirty="0" err="1">
                <a:latin typeface="Bahnschrift Condensed" panose="020B0502040204020203" pitchFamily="34" charset="0"/>
              </a:rPr>
              <a:t>рилизинг</a:t>
            </a:r>
            <a:r>
              <a:rPr lang="ru-RU" dirty="0">
                <a:latin typeface="Bahnschrift Condensed" panose="020B0502040204020203" pitchFamily="34" charset="0"/>
              </a:rPr>
              <a:t> гормона (</a:t>
            </a:r>
            <a:r>
              <a:rPr lang="ru-RU" dirty="0" err="1">
                <a:latin typeface="Bahnschrift Condensed" panose="020B0502040204020203" pitchFamily="34" charset="0"/>
              </a:rPr>
              <a:t>ГнРГ</a:t>
            </a:r>
            <a:r>
              <a:rPr lang="ru-RU" dirty="0">
                <a:latin typeface="Bahnschrift Condensed" panose="020B0502040204020203" pitchFamily="34" charset="0"/>
              </a:rPr>
              <a:t>) или сразу после хирургической кастрации.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Противопоказания: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Гиперчувствительность к </a:t>
            </a:r>
            <a:r>
              <a:rPr lang="ru-RU" dirty="0" err="1">
                <a:latin typeface="Bahnschrift Condensed" panose="020B0502040204020203" pitchFamily="34" charset="0"/>
              </a:rPr>
              <a:t>бикалутамиду</a:t>
            </a:r>
            <a:r>
              <a:rPr lang="ru-RU" dirty="0">
                <a:latin typeface="Bahnschrift Condensed" panose="020B0502040204020203" pitchFamily="34" charset="0"/>
              </a:rPr>
              <a:t> или другим компонентам препарата.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Тяжелая печеночная недостаточность.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Женщины и дети.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Побочные эффекты: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Со стороны нервной системы: головная боль, головокружение, бессонница.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Со стороны ЖКТ: тошнота, рвота, диарея.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Кожные реакции: акне, сыпь, зуд.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Со стороны репродуктивной системы: гинекомастия, снижение либидо, импотенция.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Общие: усталость, приливы, увеличение массы тела.</a:t>
            </a:r>
          </a:p>
        </p:txBody>
      </p:sp>
      <p:pic>
        <p:nvPicPr>
          <p:cNvPr id="4098" name="Picture 2" descr="Бикалутамид">
            <a:extLst>
              <a:ext uri="{FF2B5EF4-FFF2-40B4-BE49-F238E27FC236}">
                <a16:creationId xmlns:a16="http://schemas.microsoft.com/office/drawing/2014/main" id="{B8DDA049-E4E6-00F7-946B-94BB65558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87" y="2988296"/>
            <a:ext cx="4005213" cy="400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467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39837B-2D1E-EAD7-0226-6A9B6BC655EA}"/>
              </a:ext>
            </a:extLst>
          </p:cNvPr>
          <p:cNvSpPr txBox="1"/>
          <p:nvPr/>
        </p:nvSpPr>
        <p:spPr>
          <a:xfrm>
            <a:off x="207390" y="738295"/>
            <a:ext cx="114724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err="1">
                <a:latin typeface="Bahnschrift Condensed" panose="020B0502040204020203" pitchFamily="34" charset="0"/>
              </a:rPr>
              <a:t>Бортезол</a:t>
            </a:r>
            <a:r>
              <a:rPr lang="ru-RU" b="1" dirty="0">
                <a:latin typeface="Bahnschrift Condensed" panose="020B0502040204020203" pitchFamily="34" charset="0"/>
              </a:rPr>
              <a:t> 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Действующее вещество: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Бортезомиб</a:t>
            </a:r>
            <a:endParaRPr lang="ru-RU" dirty="0">
              <a:latin typeface="Bahnschrift Condensed" panose="020B0502040204020203" pitchFamily="34" charset="0"/>
            </a:endParaRPr>
          </a:p>
          <a:p>
            <a:r>
              <a:rPr lang="ru-RU" b="1" dirty="0">
                <a:latin typeface="Bahnschrift Condensed" panose="020B0502040204020203" pitchFamily="34" charset="0"/>
              </a:rPr>
              <a:t>Фармакологическая группа:</a:t>
            </a:r>
            <a:r>
              <a:rPr lang="ru-RU" dirty="0">
                <a:latin typeface="Bahnschrift Condensed" panose="020B0502040204020203" pitchFamily="34" charset="0"/>
              </a:rPr>
              <a:t> Противоопухолевые препараты, ингибиторы протеасом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Форма выпуска:</a:t>
            </a:r>
            <a:r>
              <a:rPr lang="ru-RU" dirty="0">
                <a:latin typeface="Bahnschrift Condensed" panose="020B0502040204020203" pitchFamily="34" charset="0"/>
              </a:rPr>
              <a:t> Порошок для приготовления раствора для инъекций, концентрат для приготовления раствора для инфузий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Показания к применению: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Множественная миелома (в комбинации с другими препаратами или как </a:t>
            </a:r>
            <a:r>
              <a:rPr lang="ru-RU" dirty="0" err="1">
                <a:latin typeface="Bahnschrift Condensed" panose="020B0502040204020203" pitchFamily="34" charset="0"/>
              </a:rPr>
              <a:t>монотерапия</a:t>
            </a:r>
            <a:r>
              <a:rPr lang="ru-RU" dirty="0">
                <a:latin typeface="Bahnschrift Condensed" panose="020B0502040204020203" pitchFamily="34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Лимфома </a:t>
            </a:r>
            <a:r>
              <a:rPr lang="ru-RU" dirty="0" err="1">
                <a:latin typeface="Bahnschrift Condensed" panose="020B0502040204020203" pitchFamily="34" charset="0"/>
              </a:rPr>
              <a:t>Манта</a:t>
            </a:r>
            <a:r>
              <a:rPr lang="ru-RU" dirty="0">
                <a:latin typeface="Bahnschrift Condensed" panose="020B0502040204020203" pitchFamily="34" charset="0"/>
              </a:rPr>
              <a:t> (в комбинации с другими препаратами).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Лечение рецидивирующего или рефрактерного заболевания.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Способ применения: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Внутривенно или подкожно.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Рекомендуемая дозировка составляет 1,3 мг/м² поверхности тела дважды в неделю (в течение 2 недель из 3).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Противопоказания: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Гиперчувствительность к </a:t>
            </a:r>
            <a:r>
              <a:rPr lang="ru-RU" dirty="0" err="1">
                <a:latin typeface="Bahnschrift Condensed" panose="020B0502040204020203" pitchFamily="34" charset="0"/>
              </a:rPr>
              <a:t>бортезомибу</a:t>
            </a:r>
            <a:r>
              <a:rPr lang="ru-RU" dirty="0">
                <a:latin typeface="Bahnschrift Condensed" panose="020B0502040204020203" pitchFamily="34" charset="0"/>
              </a:rPr>
              <a:t> или компонентам препарата.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Беременность и период грудного вскармливания.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Тяжелая печеночная недостаточность (клиренс креатинина &lt; 30 мл/мин).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Побочные эффекты: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Со стороны нервной системы: нейропатия (</a:t>
            </a:r>
            <a:r>
              <a:rPr lang="ru-RU" dirty="0" err="1">
                <a:latin typeface="Bahnschrift Condensed" panose="020B0502040204020203" pitchFamily="34" charset="0"/>
              </a:rPr>
              <a:t>переферическая</a:t>
            </a:r>
            <a:r>
              <a:rPr lang="ru-RU" dirty="0">
                <a:latin typeface="Bahnschrift Condensed" panose="020B0502040204020203" pitchFamily="34" charset="0"/>
              </a:rPr>
              <a:t>), головокружение, головная боль.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Со стороны ЖКТ: тошнота, рвота, диарея.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Со стороны сердечно-сосудистой системы: гипотензия, аритмии.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Гематологические: нейтропения, анемия.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Общие: усталость, лихорадка, гипергликемия.</a:t>
            </a:r>
          </a:p>
        </p:txBody>
      </p:sp>
      <p:pic>
        <p:nvPicPr>
          <p:cNvPr id="5122" name="Picture 2" descr="Бортезол®">
            <a:extLst>
              <a:ext uri="{FF2B5EF4-FFF2-40B4-BE49-F238E27FC236}">
                <a16:creationId xmlns:a16="http://schemas.microsoft.com/office/drawing/2014/main" id="{9E701348-1215-763D-913C-86E51A39F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834" y="3233394"/>
            <a:ext cx="3496166" cy="34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507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760930-C551-3CE6-A071-1A1516669030}"/>
              </a:ext>
            </a:extLst>
          </p:cNvPr>
          <p:cNvSpPr txBox="1"/>
          <p:nvPr/>
        </p:nvSpPr>
        <p:spPr>
          <a:xfrm>
            <a:off x="160256" y="335845"/>
            <a:ext cx="11274457" cy="6319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err="1">
                <a:latin typeface="Bahnschrift Condensed" panose="020B0502040204020203" pitchFamily="34" charset="0"/>
              </a:rPr>
              <a:t>Целиксел</a:t>
            </a:r>
            <a:r>
              <a:rPr lang="ru-RU" b="1" dirty="0">
                <a:latin typeface="Bahnschrift Condensed" panose="020B0502040204020203" pitchFamily="34" charset="0"/>
              </a:rPr>
              <a:t> (</a:t>
            </a:r>
            <a:r>
              <a:rPr lang="ru-RU" b="1" dirty="0" err="1">
                <a:latin typeface="Bahnschrift Condensed" panose="020B0502040204020203" pitchFamily="34" charset="0"/>
              </a:rPr>
              <a:t>Паклитаксел</a:t>
            </a:r>
            <a:r>
              <a:rPr lang="ru-RU" b="1" dirty="0">
                <a:latin typeface="Bahnschrift Condensed" panose="020B0502040204020203" pitchFamily="34" charset="0"/>
              </a:rPr>
              <a:t>)</a:t>
            </a:r>
            <a:endParaRPr lang="ru-RU" dirty="0">
              <a:latin typeface="Bahnschrift Condensed" panose="020B0502040204020203" pitchFamily="34" charset="0"/>
            </a:endParaRPr>
          </a:p>
          <a:p>
            <a:r>
              <a:rPr lang="ru-RU" b="1" dirty="0">
                <a:latin typeface="Bahnschrift Condensed" panose="020B0502040204020203" pitchFamily="34" charset="0"/>
              </a:rPr>
              <a:t>Действующее вещество: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Паклитаксел</a:t>
            </a:r>
            <a:endParaRPr lang="ru-RU" dirty="0">
              <a:latin typeface="Bahnschrift Condensed" panose="020B0502040204020203" pitchFamily="34" charset="0"/>
            </a:endParaRPr>
          </a:p>
          <a:p>
            <a:r>
              <a:rPr lang="ru-RU" b="1" dirty="0">
                <a:latin typeface="Bahnschrift Condensed" panose="020B0502040204020203" pitchFamily="34" charset="0"/>
              </a:rPr>
              <a:t>Фармакологическая группа:</a:t>
            </a:r>
            <a:r>
              <a:rPr lang="ru-RU" dirty="0">
                <a:latin typeface="Bahnschrift Condensed" panose="020B0502040204020203" pitchFamily="34" charset="0"/>
              </a:rPr>
              <a:t> Противоопухолевые препараты, </a:t>
            </a:r>
            <a:r>
              <a:rPr lang="ru-RU" dirty="0" err="1">
                <a:latin typeface="Bahnschrift Condensed" panose="020B0502040204020203" pitchFamily="34" charset="0"/>
              </a:rPr>
              <a:t>таксаны</a:t>
            </a:r>
            <a:endParaRPr lang="ru-RU" dirty="0">
              <a:latin typeface="Bahnschrift Condensed" panose="020B0502040204020203" pitchFamily="34" charset="0"/>
            </a:endParaRPr>
          </a:p>
          <a:p>
            <a:r>
              <a:rPr lang="ru-RU" b="1" dirty="0">
                <a:latin typeface="Bahnschrift Condensed" panose="020B0502040204020203" pitchFamily="34" charset="0"/>
              </a:rPr>
              <a:t>Форма выпуска:</a:t>
            </a:r>
            <a:r>
              <a:rPr lang="ru-RU" dirty="0">
                <a:latin typeface="Bahnschrift Condensed" panose="020B0502040204020203" pitchFamily="34" charset="0"/>
              </a:rPr>
              <a:t> Концентрат для приготовления раствора для инфузий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Показания к применению: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Метастатический рак молочной железы (в </a:t>
            </a:r>
            <a:r>
              <a:rPr lang="ru-RU" dirty="0" err="1">
                <a:latin typeface="Bahnschrift Condensed" panose="020B0502040204020203" pitchFamily="34" charset="0"/>
              </a:rPr>
              <a:t>монотерапии</a:t>
            </a:r>
            <a:r>
              <a:rPr lang="ru-RU" dirty="0">
                <a:latin typeface="Bahnschrift Condensed" panose="020B0502040204020203" pitchFamily="34" charset="0"/>
              </a:rPr>
              <a:t> или в комбинации с другими препаратами).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Метастатический </a:t>
            </a:r>
            <a:r>
              <a:rPr lang="ru-RU" dirty="0" err="1">
                <a:latin typeface="Bahnschrift Condensed" panose="020B0502040204020203" pitchFamily="34" charset="0"/>
              </a:rPr>
              <a:t>немелкоклеточный</a:t>
            </a:r>
            <a:r>
              <a:rPr lang="ru-RU" dirty="0">
                <a:latin typeface="Bahnschrift Condensed" panose="020B0502040204020203" pitchFamily="34" charset="0"/>
              </a:rPr>
              <a:t> рак легкого.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Рак яичников.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Рак эндометрия.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Способ применения: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Внутривенно </a:t>
            </a:r>
            <a:r>
              <a:rPr lang="ru-RU" dirty="0" err="1">
                <a:latin typeface="Bahnschrift Condensed" panose="020B0502040204020203" pitchFamily="34" charset="0"/>
              </a:rPr>
              <a:t>капельно</a:t>
            </a:r>
            <a:r>
              <a:rPr lang="ru-RU" dirty="0">
                <a:latin typeface="Bahnschrift Condensed" panose="020B0502040204020203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Рекомендуемая доза составляет 175 мг/м² поверхности тела каждые 3 недели в комбинации с другими препаратами.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Противопоказания: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Гиперчувствительность к </a:t>
            </a:r>
            <a:r>
              <a:rPr lang="ru-RU" dirty="0" err="1">
                <a:latin typeface="Bahnschrift Condensed" panose="020B0502040204020203" pitchFamily="34" charset="0"/>
              </a:rPr>
              <a:t>паклитакселу</a:t>
            </a:r>
            <a:r>
              <a:rPr lang="ru-RU" dirty="0">
                <a:latin typeface="Bahnschrift Condensed" panose="020B0502040204020203" pitchFamily="34" charset="0"/>
              </a:rPr>
              <a:t> или другим компонентам препарата.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Нейтропения (менее 1500 клеток/мм³).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Тяжелые нарушения функции печени.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Побочные эффекты: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Со стороны кроветворения: нейтропения, анемия, тромбоцитопения.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Со стороны ЖКТ: тошнота, рвота, диарея, стоматит.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Аллергические реакции: гиперчувствительность, анафилаксия.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Кожные реакции: алопеция, сыпь, экзема.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Общие: усталость, гипотензия.</a:t>
            </a:r>
          </a:p>
        </p:txBody>
      </p:sp>
      <p:pic>
        <p:nvPicPr>
          <p:cNvPr id="6146" name="Picture 2" descr="Целиксел">
            <a:extLst>
              <a:ext uri="{FF2B5EF4-FFF2-40B4-BE49-F238E27FC236}">
                <a16:creationId xmlns:a16="http://schemas.microsoft.com/office/drawing/2014/main" id="{50B0AC1B-2AFD-6954-27EB-7530FB3D1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065" y="3252247"/>
            <a:ext cx="3783880" cy="378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0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Иматиниб, 400 мг, таблетки, покрытые пленочной оболочкой, 30 шт. купить по  выгодной цене в Санкт-Петербурге, заказать с доставкой в аптеку, инструкция  по применению, отзывы, аналоги, Фармасинтез">
            <a:extLst>
              <a:ext uri="{FF2B5EF4-FFF2-40B4-BE49-F238E27FC236}">
                <a16:creationId xmlns:a16="http://schemas.microsoft.com/office/drawing/2014/main" id="{E428E282-9118-225D-EBF2-4F19942B6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464" y="3161907"/>
            <a:ext cx="3696093" cy="369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C8699-8E4B-AA88-F252-1EC06384E902}"/>
              </a:ext>
            </a:extLst>
          </p:cNvPr>
          <p:cNvSpPr txBox="1"/>
          <p:nvPr/>
        </p:nvSpPr>
        <p:spPr>
          <a:xfrm>
            <a:off x="179109" y="392606"/>
            <a:ext cx="1201289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err="1">
                <a:latin typeface="Bahnschrift Condensed" panose="020B0502040204020203" pitchFamily="34" charset="0"/>
              </a:rPr>
              <a:t>Иматиниб</a:t>
            </a:r>
            <a:endParaRPr lang="ru-RU" dirty="0">
              <a:latin typeface="Bahnschrift Condensed" panose="020B0502040204020203" pitchFamily="34" charset="0"/>
            </a:endParaRPr>
          </a:p>
          <a:p>
            <a:r>
              <a:rPr lang="ru-RU" b="1" dirty="0">
                <a:latin typeface="Bahnschrift Condensed" panose="020B0502040204020203" pitchFamily="34" charset="0"/>
              </a:rPr>
              <a:t>Действующее вещество: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Иматиниб</a:t>
            </a:r>
            <a:endParaRPr lang="ru-RU" dirty="0">
              <a:latin typeface="Bahnschrift Condensed" panose="020B0502040204020203" pitchFamily="34" charset="0"/>
            </a:endParaRPr>
          </a:p>
          <a:p>
            <a:r>
              <a:rPr lang="ru-RU" b="1" dirty="0">
                <a:latin typeface="Bahnschrift Condensed" panose="020B0502040204020203" pitchFamily="34" charset="0"/>
              </a:rPr>
              <a:t>Фармакологическая группа:</a:t>
            </a:r>
            <a:r>
              <a:rPr lang="ru-RU" dirty="0">
                <a:latin typeface="Bahnschrift Condensed" panose="020B0502040204020203" pitchFamily="34" charset="0"/>
              </a:rPr>
              <a:t> Противоопухолевые препараты, </a:t>
            </a:r>
            <a:r>
              <a:rPr lang="ru-RU" dirty="0" err="1">
                <a:latin typeface="Bahnschrift Condensed" panose="020B0502040204020203" pitchFamily="34" charset="0"/>
              </a:rPr>
              <a:t>тирозинкиназные</a:t>
            </a:r>
            <a:r>
              <a:rPr lang="ru-RU" dirty="0">
                <a:latin typeface="Bahnschrift Condensed" panose="020B0502040204020203" pitchFamily="34" charset="0"/>
              </a:rPr>
              <a:t> ингибиторы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Форма выпуска:</a:t>
            </a:r>
            <a:r>
              <a:rPr lang="ru-RU" dirty="0">
                <a:latin typeface="Bahnschrift Condensed" panose="020B0502040204020203" pitchFamily="34" charset="0"/>
              </a:rPr>
              <a:t> Таблетки, покрытые пленочной оболочкой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Показания к применению: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Хронический миелолейкоз в фазе хронической или акселерации, или в фазе </a:t>
            </a:r>
            <a:r>
              <a:rPr lang="ru-RU" dirty="0" err="1">
                <a:latin typeface="Bahnschrift Condensed" panose="020B0502040204020203" pitchFamily="34" charset="0"/>
              </a:rPr>
              <a:t>бластного</a:t>
            </a:r>
            <a:r>
              <a:rPr lang="ru-RU" dirty="0">
                <a:latin typeface="Bahnschrift Condensed" panose="020B0502040204020203" pitchFamily="34" charset="0"/>
              </a:rPr>
              <a:t> криза.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Гастроинтестинальная </a:t>
            </a:r>
            <a:r>
              <a:rPr lang="ru-RU" dirty="0" err="1">
                <a:latin typeface="Bahnschrift Condensed" panose="020B0502040204020203" pitchFamily="34" charset="0"/>
              </a:rPr>
              <a:t>стромальная</a:t>
            </a:r>
            <a:r>
              <a:rPr lang="ru-RU" dirty="0">
                <a:latin typeface="Bahnschrift Condensed" panose="020B0502040204020203" pitchFamily="34" charset="0"/>
              </a:rPr>
              <a:t> опухоль (ГИСО), непереносимая или неэффективная для других методов лечения.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Лимфома, индуцированная вирусом Эпштейна-Барра (в сочетании с другими препаратами).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Способ применения: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Внутрь, во время еды, не разжевывая.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Рекомендуемая доза составляет 400 мг в сутки, которую можно увеличивать до 800 мг в сутки в зависимости от ответа пациента и переносимости.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Противопоказания: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Гиперчувствительность к </a:t>
            </a:r>
            <a:r>
              <a:rPr lang="ru-RU" dirty="0" err="1">
                <a:latin typeface="Bahnschrift Condensed" panose="020B0502040204020203" pitchFamily="34" charset="0"/>
              </a:rPr>
              <a:t>иматинибу</a:t>
            </a:r>
            <a:r>
              <a:rPr lang="ru-RU" dirty="0">
                <a:latin typeface="Bahnschrift Condensed" panose="020B0502040204020203" pitchFamily="34" charset="0"/>
              </a:rPr>
              <a:t> или компонентам препарата.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Тяжелые нарушения функции печени.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Беременность и период грудного вскармливания.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Побочные эффекты: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Со стороны ЖКТ: тошнота, рвота, диарея.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Со стороны сердечно-сосудистой системы: отеки, гипертония.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Гематологические: тромбоцитопения, нейтропения, анемия.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Кожные реакции: сыпь, зуд, экзема.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Общие: усталость, головная боль.</a:t>
            </a:r>
          </a:p>
        </p:txBody>
      </p:sp>
    </p:spTree>
    <p:extLst>
      <p:ext uri="{BB962C8B-B14F-4D97-AF65-F5344CB8AC3E}">
        <p14:creationId xmlns:p14="http://schemas.microsoft.com/office/powerpoint/2010/main" val="3643485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3EF64C-DAD6-0441-7791-4666B6F340B3}"/>
              </a:ext>
            </a:extLst>
          </p:cNvPr>
          <p:cNvSpPr txBox="1"/>
          <p:nvPr/>
        </p:nvSpPr>
        <p:spPr>
          <a:xfrm>
            <a:off x="1572" y="0"/>
            <a:ext cx="1780094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latin typeface="Bahnschrift Condensed" panose="020B0502040204020203" pitchFamily="34" charset="0"/>
              </a:rPr>
              <a:t>1. </a:t>
            </a:r>
            <a:r>
              <a:rPr lang="ru-RU" sz="1400" b="1" dirty="0" err="1">
                <a:latin typeface="Bahnschrift Condensed" panose="020B0502040204020203" pitchFamily="34" charset="0"/>
              </a:rPr>
              <a:t>Капецитабин</a:t>
            </a:r>
            <a:endParaRPr lang="ru-RU" sz="1400" dirty="0">
              <a:latin typeface="Bahnschrift Condensed" panose="020B0502040204020203" pitchFamily="34" charset="0"/>
            </a:endParaRPr>
          </a:p>
          <a:p>
            <a:r>
              <a:rPr lang="ru-RU" sz="1400" b="1" dirty="0">
                <a:latin typeface="Bahnschrift Condensed" panose="020B0502040204020203" pitchFamily="34" charset="0"/>
              </a:rPr>
              <a:t>Механизм действия: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dirty="0" err="1">
                <a:latin typeface="Bahnschrift Condensed" panose="020B0502040204020203" pitchFamily="34" charset="0"/>
              </a:rPr>
              <a:t>Капецитабин</a:t>
            </a:r>
            <a:r>
              <a:rPr lang="ru-RU" sz="1400" dirty="0">
                <a:latin typeface="Bahnschrift Condensed" panose="020B0502040204020203" pitchFamily="34" charset="0"/>
              </a:rPr>
              <a:t> – это </a:t>
            </a:r>
            <a:r>
              <a:rPr lang="ru-RU" sz="1400" dirty="0" err="1">
                <a:latin typeface="Bahnschrift Condensed" panose="020B0502040204020203" pitchFamily="34" charset="0"/>
              </a:rPr>
              <a:t>пролекарство</a:t>
            </a:r>
            <a:r>
              <a:rPr lang="ru-RU" sz="1400" dirty="0">
                <a:latin typeface="Bahnschrift Condensed" panose="020B0502040204020203" pitchFamily="34" charset="0"/>
              </a:rPr>
              <a:t>, которое при метаболизме в организме превращается в активную форму — 5-фторурацил (5-ФУ). Этот активный метаболит ингибирует фермент </a:t>
            </a:r>
            <a:r>
              <a:rPr lang="ru-RU" sz="1400" dirty="0" err="1">
                <a:latin typeface="Bahnschrift Condensed" panose="020B0502040204020203" pitchFamily="34" charset="0"/>
              </a:rPr>
              <a:t>тимидилатсинтетазу</a:t>
            </a:r>
            <a:r>
              <a:rPr lang="ru-RU" sz="1400" dirty="0">
                <a:latin typeface="Bahnschrift Condensed" panose="020B0502040204020203" pitchFamily="34" charset="0"/>
              </a:rPr>
              <a:t>, что нарушает синтез </a:t>
            </a:r>
            <a:r>
              <a:rPr lang="ru-RU" sz="1400" dirty="0" err="1">
                <a:latin typeface="Bahnschrift Condensed" panose="020B0502040204020203" pitchFamily="34" charset="0"/>
              </a:rPr>
              <a:t>тимидилата</a:t>
            </a:r>
            <a:r>
              <a:rPr lang="ru-RU" sz="1400" dirty="0">
                <a:latin typeface="Bahnschrift Condensed" panose="020B0502040204020203" pitchFamily="34" charset="0"/>
              </a:rPr>
              <a:t> — одного из строительных блоков ДНК.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dirty="0">
                <a:latin typeface="Bahnschrift Condensed" panose="020B0502040204020203" pitchFamily="34" charset="0"/>
              </a:rPr>
              <a:t>Дефицит </a:t>
            </a:r>
            <a:r>
              <a:rPr lang="ru-RU" sz="1400" dirty="0" err="1">
                <a:latin typeface="Bahnschrift Condensed" panose="020B0502040204020203" pitchFamily="34" charset="0"/>
              </a:rPr>
              <a:t>тимидилата</a:t>
            </a:r>
            <a:r>
              <a:rPr lang="ru-RU" sz="1400" dirty="0">
                <a:latin typeface="Bahnschrift Condensed" panose="020B0502040204020203" pitchFamily="34" charset="0"/>
              </a:rPr>
              <a:t> нарушает репликацию ДНК, что приводит к прекращению клеточного деления и стимулирует апоптоз (программируемую клеточную смерть) в быстро делящихся клетках, таких как опухолевые.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dirty="0">
                <a:latin typeface="Bahnschrift Condensed" panose="020B0502040204020203" pitchFamily="34" charset="0"/>
              </a:rPr>
              <a:t>🔹 Особенность: Высокая активность в отношении различных типов рака, таких как рак молочной железы, колоректальный рак и рак желудка.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054BD-C202-ADA9-4C4A-093736998622}"/>
              </a:ext>
            </a:extLst>
          </p:cNvPr>
          <p:cNvSpPr txBox="1"/>
          <p:nvPr/>
        </p:nvSpPr>
        <p:spPr>
          <a:xfrm>
            <a:off x="1677187" y="0"/>
            <a:ext cx="1934462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latin typeface="Bahnschrift Condensed" panose="020B0502040204020203" pitchFamily="34" charset="0"/>
              </a:rPr>
              <a:t>2. </a:t>
            </a:r>
            <a:r>
              <a:rPr lang="ru-RU" sz="1400" b="1" dirty="0" err="1">
                <a:latin typeface="Bahnschrift Condensed" panose="020B0502040204020203" pitchFamily="34" charset="0"/>
              </a:rPr>
              <a:t>Такселин</a:t>
            </a:r>
            <a:r>
              <a:rPr lang="ru-RU" sz="1400" b="1" dirty="0">
                <a:latin typeface="Bahnschrift Condensed" panose="020B0502040204020203" pitchFamily="34" charset="0"/>
              </a:rPr>
              <a:t> (</a:t>
            </a:r>
            <a:r>
              <a:rPr lang="ru-RU" sz="1400" b="1" dirty="0" err="1">
                <a:latin typeface="Bahnschrift Condensed" panose="020B0502040204020203" pitchFamily="34" charset="0"/>
              </a:rPr>
              <a:t>Доцетаксел</a:t>
            </a:r>
            <a:r>
              <a:rPr lang="ru-RU" sz="1400" b="1" dirty="0">
                <a:latin typeface="Bahnschrift Condensed" panose="020B0502040204020203" pitchFamily="34" charset="0"/>
              </a:rPr>
              <a:t>)</a:t>
            </a:r>
            <a:endParaRPr lang="ru-RU" sz="1400" dirty="0">
              <a:latin typeface="Bahnschrift Condensed" panose="020B0502040204020203" pitchFamily="34" charset="0"/>
            </a:endParaRPr>
          </a:p>
          <a:p>
            <a:r>
              <a:rPr lang="ru-RU" sz="1400" b="1" dirty="0">
                <a:latin typeface="Bahnschrift Condensed" panose="020B0502040204020203" pitchFamily="34" charset="0"/>
              </a:rPr>
              <a:t>Механизм действия: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dirty="0" err="1">
                <a:latin typeface="Bahnschrift Condensed" panose="020B0502040204020203" pitchFamily="34" charset="0"/>
              </a:rPr>
              <a:t>Доцетаксел</a:t>
            </a:r>
            <a:r>
              <a:rPr lang="ru-RU" sz="1400" dirty="0">
                <a:latin typeface="Bahnschrift Condensed" panose="020B0502040204020203" pitchFamily="34" charset="0"/>
              </a:rPr>
              <a:t> – это противоопухолевое средство, которое воздействует на микротрубочки, </a:t>
            </a:r>
            <a:r>
              <a:rPr lang="ru-RU" sz="1400" dirty="0" err="1">
                <a:latin typeface="Bahnschrift Condensed" panose="020B0502040204020203" pitchFamily="34" charset="0"/>
              </a:rPr>
              <a:t>инсулируя</a:t>
            </a:r>
            <a:r>
              <a:rPr lang="ru-RU" sz="1400" dirty="0">
                <a:latin typeface="Bahnschrift Condensed" panose="020B0502040204020203" pitchFamily="34" charset="0"/>
              </a:rPr>
              <a:t> их стабилизацию. Он связывается с β- </a:t>
            </a:r>
            <a:r>
              <a:rPr lang="ru-RU" sz="1400" dirty="0" err="1">
                <a:latin typeface="Bahnschrift Condensed" panose="020B0502040204020203" pitchFamily="34" charset="0"/>
              </a:rPr>
              <a:t>тубулином</a:t>
            </a:r>
            <a:r>
              <a:rPr lang="ru-RU" sz="1400" dirty="0">
                <a:latin typeface="Bahnschrift Condensed" panose="020B0502040204020203" pitchFamily="34" charset="0"/>
              </a:rPr>
              <a:t> и предотвращает диссоциацию микротрубочек, что нарушает нормальное функционирование клеточного аппарата, необходимого для клеточного деления.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dirty="0">
                <a:latin typeface="Bahnschrift Condensed" panose="020B0502040204020203" pitchFamily="34" charset="0"/>
              </a:rPr>
              <a:t>В результате этого стабилизированные микротрубочки блокируют митоз, и клетка не может разделить свои хромосомы, что приводит к ее гибели. Это особенно эффективно для опухолевых клеток, которые быстро делятся.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dirty="0">
                <a:latin typeface="Bahnschrift Condensed" panose="020B0502040204020203" pitchFamily="34" charset="0"/>
              </a:rPr>
              <a:t>🔹 Особенность: </a:t>
            </a:r>
            <a:r>
              <a:rPr lang="ru-RU" sz="1400" dirty="0" err="1">
                <a:latin typeface="Bahnschrift Condensed" panose="020B0502040204020203" pitchFamily="34" charset="0"/>
              </a:rPr>
              <a:t>Паклитаксел</a:t>
            </a:r>
            <a:r>
              <a:rPr lang="ru-RU" sz="1400" dirty="0">
                <a:latin typeface="Bahnschrift Condensed" panose="020B0502040204020203" pitchFamily="34" charset="0"/>
              </a:rPr>
              <a:t> используется для лечения многих типов рака, включая рак молочной железы, рак яичников и </a:t>
            </a:r>
            <a:r>
              <a:rPr lang="ru-RU" sz="1400" dirty="0" err="1">
                <a:latin typeface="Bahnschrift Condensed" panose="020B0502040204020203" pitchFamily="34" charset="0"/>
              </a:rPr>
              <a:t>немелкоклеточный</a:t>
            </a:r>
            <a:r>
              <a:rPr lang="ru-RU" sz="1400" dirty="0">
                <a:latin typeface="Bahnschrift Condensed" panose="020B0502040204020203" pitchFamily="34" charset="0"/>
              </a:rPr>
              <a:t> рак легких.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F420EF-D838-7EE7-AAAE-2C0033FE5503}"/>
              </a:ext>
            </a:extLst>
          </p:cNvPr>
          <p:cNvSpPr txBox="1"/>
          <p:nvPr/>
        </p:nvSpPr>
        <p:spPr>
          <a:xfrm>
            <a:off x="3564912" y="-9427"/>
            <a:ext cx="1701928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latin typeface="Bahnschrift Condensed" panose="020B0502040204020203" pitchFamily="34" charset="0"/>
              </a:rPr>
              <a:t>3. </a:t>
            </a:r>
            <a:r>
              <a:rPr lang="ru-RU" sz="1400" b="1" dirty="0" err="1">
                <a:latin typeface="Bahnschrift Condensed" panose="020B0502040204020203" pitchFamily="34" charset="0"/>
              </a:rPr>
              <a:t>Бикалутамид</a:t>
            </a:r>
            <a:endParaRPr lang="ru-RU" sz="1400" dirty="0">
              <a:latin typeface="Bahnschrift Condensed" panose="020B0502040204020203" pitchFamily="34" charset="0"/>
            </a:endParaRPr>
          </a:p>
          <a:p>
            <a:r>
              <a:rPr lang="ru-RU" sz="1400" b="1" dirty="0">
                <a:latin typeface="Bahnschrift Condensed" panose="020B0502040204020203" pitchFamily="34" charset="0"/>
              </a:rPr>
              <a:t>Механизм действия: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dirty="0" err="1">
                <a:latin typeface="Bahnschrift Condensed" panose="020B0502040204020203" pitchFamily="34" charset="0"/>
              </a:rPr>
              <a:t>Бикалутамид</a:t>
            </a:r>
            <a:r>
              <a:rPr lang="ru-RU" sz="1400" dirty="0">
                <a:latin typeface="Bahnschrift Condensed" panose="020B0502040204020203" pitchFamily="34" charset="0"/>
              </a:rPr>
              <a:t> – это антиандрогенный препарат, который действует как антагонист андрогенных рецепторов. Он блокирует связывание андрогенов (например, тестостерона) с андрогенными рецепторами в клетках предстательной железы.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dirty="0">
                <a:latin typeface="Bahnschrift Condensed" panose="020B0502040204020203" pitchFamily="34" charset="0"/>
              </a:rPr>
              <a:t>Это предотвращает активацию андроген-</a:t>
            </a:r>
            <a:r>
              <a:rPr lang="ru-RU" sz="1400" dirty="0" err="1">
                <a:latin typeface="Bahnschrift Condensed" panose="020B0502040204020203" pitchFamily="34" charset="0"/>
              </a:rPr>
              <a:t>реактивируемых</a:t>
            </a:r>
            <a:r>
              <a:rPr lang="ru-RU" sz="1400" dirty="0">
                <a:latin typeface="Bahnschrift Condensed" panose="020B0502040204020203" pitchFamily="34" charset="0"/>
              </a:rPr>
              <a:t> генов, что приводит к снижению роста опухоли, чувствительной к андрогенам. </a:t>
            </a:r>
            <a:r>
              <a:rPr lang="ru-RU" sz="1400" dirty="0" err="1">
                <a:latin typeface="Bahnschrift Condensed" panose="020B0502040204020203" pitchFamily="34" charset="0"/>
              </a:rPr>
              <a:t>Бикалутамид</a:t>
            </a:r>
            <a:r>
              <a:rPr lang="ru-RU" sz="1400" dirty="0">
                <a:latin typeface="Bahnschrift Condensed" panose="020B0502040204020203" pitchFamily="34" charset="0"/>
              </a:rPr>
              <a:t> используется для лечения рака предстательной железы, особенно в комбинации с другими терапиями.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dirty="0">
                <a:latin typeface="Bahnschrift Condensed" panose="020B0502040204020203" pitchFamily="34" charset="0"/>
              </a:rPr>
              <a:t>🔹 Особенность: Эффективен в подавлении гормонозависимого роста опухоли.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A6DCF7-E9F1-CAEB-4DED-1F2CA60C208F}"/>
              </a:ext>
            </a:extLst>
          </p:cNvPr>
          <p:cNvSpPr txBox="1"/>
          <p:nvPr/>
        </p:nvSpPr>
        <p:spPr>
          <a:xfrm>
            <a:off x="5159021" y="0"/>
            <a:ext cx="1701928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latin typeface="Bahnschrift Condensed" panose="020B0502040204020203" pitchFamily="34" charset="0"/>
              </a:rPr>
              <a:t>4. </a:t>
            </a:r>
            <a:r>
              <a:rPr lang="ru-RU" sz="1400" b="1" dirty="0" err="1">
                <a:latin typeface="Bahnschrift Condensed" panose="020B0502040204020203" pitchFamily="34" charset="0"/>
              </a:rPr>
              <a:t>Бортезомиб</a:t>
            </a:r>
            <a:endParaRPr lang="ru-RU" sz="1400" dirty="0">
              <a:latin typeface="Bahnschrift Condensed" panose="020B0502040204020203" pitchFamily="34" charset="0"/>
            </a:endParaRPr>
          </a:p>
          <a:p>
            <a:r>
              <a:rPr lang="ru-RU" sz="1400" b="1" dirty="0">
                <a:latin typeface="Bahnschrift Condensed" panose="020B0502040204020203" pitchFamily="34" charset="0"/>
              </a:rPr>
              <a:t>Механизм действия: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dirty="0" err="1">
                <a:latin typeface="Bahnschrift Condensed" panose="020B0502040204020203" pitchFamily="34" charset="0"/>
              </a:rPr>
              <a:t>Бортезомиб</a:t>
            </a:r>
            <a:r>
              <a:rPr lang="ru-RU" sz="1400" dirty="0">
                <a:latin typeface="Bahnschrift Condensed" panose="020B0502040204020203" pitchFamily="34" charset="0"/>
              </a:rPr>
              <a:t> — ингибитор протеасомы, который блокирует деятельность 26S протеасомы, важного компонента клеточного механизма для деградации поврежденных или ненужных белков.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dirty="0">
                <a:latin typeface="Bahnschrift Condensed" panose="020B0502040204020203" pitchFamily="34" charset="0"/>
              </a:rPr>
              <a:t>Протеасома играет ключевую роль в поддержании клеточного баланса, и ее блокировка приводит к накоплению поврежденных белков внутри клетки, что нарушает клеточные процессы и запускает апоптоз. Этот механизм особенно эффективен в отношении опухолевых клеток, таких как клетки миеломы.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dirty="0">
                <a:latin typeface="Bahnschrift Condensed" panose="020B0502040204020203" pitchFamily="34" charset="0"/>
              </a:rPr>
              <a:t>🔹 Особенность: Эффективен в лечении миеломы и других опухолей, связанных с аномальным накоплением белков.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CA92B9-A5B9-3475-0415-0FE227A750C5}"/>
              </a:ext>
            </a:extLst>
          </p:cNvPr>
          <p:cNvSpPr txBox="1"/>
          <p:nvPr/>
        </p:nvSpPr>
        <p:spPr>
          <a:xfrm>
            <a:off x="6860949" y="-9427"/>
            <a:ext cx="1876719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latin typeface="Bahnschrift Condensed" panose="020B0502040204020203" pitchFamily="34" charset="0"/>
              </a:rPr>
              <a:t>5. </a:t>
            </a:r>
            <a:r>
              <a:rPr lang="ru-RU" sz="1400" b="1" dirty="0" err="1">
                <a:latin typeface="Bahnschrift Condensed" panose="020B0502040204020203" pitchFamily="34" charset="0"/>
              </a:rPr>
              <a:t>Иматиниб</a:t>
            </a:r>
            <a:endParaRPr lang="ru-RU" sz="1400" dirty="0">
              <a:latin typeface="Bahnschrift Condensed" panose="020B0502040204020203" pitchFamily="34" charset="0"/>
            </a:endParaRPr>
          </a:p>
          <a:p>
            <a:r>
              <a:rPr lang="ru-RU" sz="1400" b="1" dirty="0">
                <a:latin typeface="Bahnschrift Condensed" panose="020B0502040204020203" pitchFamily="34" charset="0"/>
              </a:rPr>
              <a:t>Механизм действия: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dirty="0" err="1">
                <a:latin typeface="Bahnschrift Condensed" panose="020B0502040204020203" pitchFamily="34" charset="0"/>
              </a:rPr>
              <a:t>Иматиниб</a:t>
            </a:r>
            <a:r>
              <a:rPr lang="ru-RU" sz="1400" dirty="0">
                <a:latin typeface="Bahnschrift Condensed" panose="020B0502040204020203" pitchFamily="34" charset="0"/>
              </a:rPr>
              <a:t> — это ингибитор </a:t>
            </a:r>
            <a:r>
              <a:rPr lang="ru-RU" sz="1400" dirty="0" err="1">
                <a:latin typeface="Bahnschrift Condensed" panose="020B0502040204020203" pitchFamily="34" charset="0"/>
              </a:rPr>
              <a:t>тирозинкиназы</a:t>
            </a:r>
            <a:r>
              <a:rPr lang="ru-RU" sz="1400" dirty="0">
                <a:latin typeface="Bahnschrift Condensed" panose="020B0502040204020203" pitchFamily="34" charset="0"/>
              </a:rPr>
              <a:t>, который блокирует активность фермента BCR-ABL </a:t>
            </a:r>
            <a:r>
              <a:rPr lang="ru-RU" sz="1400" dirty="0" err="1">
                <a:latin typeface="Bahnschrift Condensed" panose="020B0502040204020203" pitchFamily="34" charset="0"/>
              </a:rPr>
              <a:t>тирозинкиназы</a:t>
            </a:r>
            <a:r>
              <a:rPr lang="ru-RU" sz="1400" dirty="0">
                <a:latin typeface="Bahnschrift Condensed" panose="020B0502040204020203" pitchFamily="34" charset="0"/>
              </a:rPr>
              <a:t>, а также других </a:t>
            </a:r>
            <a:r>
              <a:rPr lang="ru-RU" sz="1400" dirty="0" err="1">
                <a:latin typeface="Bahnschrift Condensed" panose="020B0502040204020203" pitchFamily="34" charset="0"/>
              </a:rPr>
              <a:t>тирозинкиназ</a:t>
            </a:r>
            <a:r>
              <a:rPr lang="ru-RU" sz="1400" dirty="0">
                <a:latin typeface="Bahnschrift Condensed" panose="020B0502040204020203" pitchFamily="34" charset="0"/>
              </a:rPr>
              <a:t>, таких как KIT и PDGF-R, которые вовлечены в патологические процессы рака, такие как хронический миелолейкоз.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dirty="0" err="1">
                <a:latin typeface="Bahnschrift Condensed" panose="020B0502040204020203" pitchFamily="34" charset="0"/>
              </a:rPr>
              <a:t>Иматиниб</a:t>
            </a:r>
            <a:r>
              <a:rPr lang="ru-RU" sz="1400" dirty="0">
                <a:latin typeface="Bahnschrift Condensed" panose="020B0502040204020203" pitchFamily="34" charset="0"/>
              </a:rPr>
              <a:t> связывается с активным сайтом этих ферментов и предотвращает их активацию, что нарушает передачу сигнала, регулирующего клеточный рост и деление. Это приводит к торможению опухолевого роста и апоптозу клеток, содержащих эти аномальные </a:t>
            </a:r>
            <a:r>
              <a:rPr lang="ru-RU" sz="1400" dirty="0" err="1">
                <a:latin typeface="Bahnschrift Condensed" panose="020B0502040204020203" pitchFamily="34" charset="0"/>
              </a:rPr>
              <a:t>тирозинкиназы</a:t>
            </a:r>
            <a:r>
              <a:rPr lang="ru-RU" sz="1400" dirty="0">
                <a:latin typeface="Bahnschrift Condensed" panose="020B0502040204020203" pitchFamily="34" charset="0"/>
              </a:rPr>
              <a:t>.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dirty="0">
                <a:latin typeface="Bahnschrift Condensed" panose="020B0502040204020203" pitchFamily="34" charset="0"/>
              </a:rPr>
              <a:t>🔹 Особенность: Эффективен при лечении хронического миелолейкоза и других опухолей, связанных с мутациями </a:t>
            </a:r>
            <a:r>
              <a:rPr lang="ru-RU" sz="1400" dirty="0" err="1">
                <a:latin typeface="Bahnschrift Condensed" panose="020B0502040204020203" pitchFamily="34" charset="0"/>
              </a:rPr>
              <a:t>тирозинкиназ</a:t>
            </a:r>
            <a:r>
              <a:rPr lang="ru-RU" sz="1400" dirty="0">
                <a:latin typeface="Bahnschrift Condensed" panose="020B0502040204020203" pitchFamily="34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B79AD0-4414-EA30-A470-3344F537D6BB}"/>
              </a:ext>
            </a:extLst>
          </p:cNvPr>
          <p:cNvSpPr txBox="1"/>
          <p:nvPr/>
        </p:nvSpPr>
        <p:spPr>
          <a:xfrm>
            <a:off x="8636931" y="0"/>
            <a:ext cx="1876718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latin typeface="Bahnschrift Condensed" panose="020B0502040204020203" pitchFamily="34" charset="0"/>
              </a:rPr>
              <a:t>6. </a:t>
            </a:r>
            <a:r>
              <a:rPr lang="ru-RU" sz="1400" b="1" dirty="0" err="1">
                <a:latin typeface="Bahnschrift Condensed" panose="020B0502040204020203" pitchFamily="34" charset="0"/>
              </a:rPr>
              <a:t>Целиксел</a:t>
            </a:r>
            <a:r>
              <a:rPr lang="ru-RU" sz="1400" b="1" dirty="0">
                <a:latin typeface="Bahnschrift Condensed" panose="020B0502040204020203" pitchFamily="34" charset="0"/>
              </a:rPr>
              <a:t> (</a:t>
            </a:r>
            <a:r>
              <a:rPr lang="ru-RU" sz="1400" b="1" dirty="0" err="1">
                <a:latin typeface="Bahnschrift Condensed" panose="020B0502040204020203" pitchFamily="34" charset="0"/>
              </a:rPr>
              <a:t>Паклитаксел</a:t>
            </a:r>
            <a:r>
              <a:rPr lang="ru-RU" sz="1400" b="1" dirty="0">
                <a:latin typeface="Bahnschrift Condensed" panose="020B0502040204020203" pitchFamily="34" charset="0"/>
              </a:rPr>
              <a:t>)</a:t>
            </a:r>
            <a:endParaRPr lang="ru-RU" sz="1400" dirty="0">
              <a:latin typeface="Bahnschrift Condensed" panose="020B0502040204020203" pitchFamily="34" charset="0"/>
            </a:endParaRPr>
          </a:p>
          <a:p>
            <a:r>
              <a:rPr lang="ru-RU" sz="1400" b="1" dirty="0">
                <a:latin typeface="Bahnschrift Condensed" panose="020B0502040204020203" pitchFamily="34" charset="0"/>
              </a:rPr>
              <a:t>Механизм действия: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dirty="0" err="1">
                <a:latin typeface="Bahnschrift Condensed" panose="020B0502040204020203" pitchFamily="34" charset="0"/>
              </a:rPr>
              <a:t>Паклитаксел</a:t>
            </a:r>
            <a:r>
              <a:rPr lang="ru-RU" sz="1400" dirty="0">
                <a:latin typeface="Bahnschrift Condensed" panose="020B0502040204020203" pitchFamily="34" charset="0"/>
              </a:rPr>
              <a:t> стабилизирует микротрубочки, предотвращая их диссоциацию. Микротрубочки необходимы для нормального деления клеток, так как они участвуют в разделении хромосом в процессе митоза.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dirty="0">
                <a:latin typeface="Bahnschrift Condensed" panose="020B0502040204020203" pitchFamily="34" charset="0"/>
              </a:rPr>
              <a:t>Стабилизированные микротрубочки не могут выполнять свою функцию в митозе, что приводит к блокированию клеточного деления и стимулирует апоптоз опухолевых клеток. </a:t>
            </a:r>
            <a:r>
              <a:rPr lang="ru-RU" sz="1400" dirty="0" err="1">
                <a:latin typeface="Bahnschrift Condensed" panose="020B0502040204020203" pitchFamily="34" charset="0"/>
              </a:rPr>
              <a:t>Паклитаксел</a:t>
            </a:r>
            <a:r>
              <a:rPr lang="ru-RU" sz="1400" dirty="0">
                <a:latin typeface="Bahnschrift Condensed" panose="020B0502040204020203" pitchFamily="34" charset="0"/>
              </a:rPr>
              <a:t> используется для лечения различных типов рака, включая рак молочной железы, яичников и легких.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dirty="0">
                <a:latin typeface="Bahnschrift Condensed" panose="020B0502040204020203" pitchFamily="34" charset="0"/>
              </a:rPr>
              <a:t>🔹 Особенность: Препарат широко используется в химиотерапии для лечения опухолей, активно делящихся клеток.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318C6C0-BB04-D5A9-5734-6776AD227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649" y="0"/>
            <a:ext cx="1653179" cy="685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A8F9373-9C35-D2B0-07FE-F91A1B9E5426}"/>
              </a:ext>
            </a:extLst>
          </p:cNvPr>
          <p:cNvSpPr txBox="1"/>
          <p:nvPr/>
        </p:nvSpPr>
        <p:spPr>
          <a:xfrm>
            <a:off x="10624025" y="6340197"/>
            <a:ext cx="182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mpact" panose="020B0806030902050204" pitchFamily="34" charset="0"/>
              </a:rPr>
              <a:t>МЕХАНИЗМ</a:t>
            </a:r>
          </a:p>
        </p:txBody>
      </p:sp>
    </p:spTree>
    <p:extLst>
      <p:ext uri="{BB962C8B-B14F-4D97-AF65-F5344CB8AC3E}">
        <p14:creationId xmlns:p14="http://schemas.microsoft.com/office/powerpoint/2010/main" val="497438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54A8CC-1F74-C779-09B1-13609C0A1B15}"/>
              </a:ext>
            </a:extLst>
          </p:cNvPr>
          <p:cNvSpPr txBox="1"/>
          <p:nvPr/>
        </p:nvSpPr>
        <p:spPr>
          <a:xfrm>
            <a:off x="0" y="0"/>
            <a:ext cx="157427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1. </a:t>
            </a:r>
            <a:r>
              <a:rPr lang="ru-RU" b="1" dirty="0" err="1">
                <a:latin typeface="Bahnschrift Condensed" panose="020B0502040204020203" pitchFamily="34" charset="0"/>
              </a:rPr>
              <a:t>Капецитабин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Основные специалисты: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Онкологи</a:t>
            </a:r>
            <a:r>
              <a:rPr lang="ru-RU" dirty="0">
                <a:latin typeface="Bahnschrift Condensed" panose="020B0502040204020203" pitchFamily="34" charset="0"/>
              </a:rPr>
              <a:t> – назначают при различных солидных опухолях, включая рак молочной железы, колоректальный рак и рак желудка.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Химиотерапевты</a:t>
            </a:r>
            <a:r>
              <a:rPr lang="ru-RU" dirty="0">
                <a:latin typeface="Bahnschrift Condensed" panose="020B0502040204020203" pitchFamily="34" charset="0"/>
              </a:rPr>
              <a:t> – используют в качестве компонента комбинированной химиотерапии для лечения различных видов рака.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F4D57-7E9C-ECA8-352C-8C0B06E1717F}"/>
              </a:ext>
            </a:extLst>
          </p:cNvPr>
          <p:cNvSpPr txBox="1"/>
          <p:nvPr/>
        </p:nvSpPr>
        <p:spPr>
          <a:xfrm>
            <a:off x="1574276" y="0"/>
            <a:ext cx="157427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2. </a:t>
            </a:r>
            <a:r>
              <a:rPr lang="ru-RU" b="1" dirty="0" err="1">
                <a:latin typeface="Bahnschrift Condensed" panose="020B0502040204020203" pitchFamily="34" charset="0"/>
              </a:rPr>
              <a:t>Доцетаксел</a:t>
            </a:r>
            <a:r>
              <a:rPr lang="ru-RU" b="1" dirty="0">
                <a:latin typeface="Bahnschrift Condensed" panose="020B0502040204020203" pitchFamily="34" charset="0"/>
              </a:rPr>
              <a:t> (</a:t>
            </a:r>
            <a:r>
              <a:rPr lang="ru-RU" b="1" dirty="0" err="1">
                <a:latin typeface="Bahnschrift Condensed" panose="020B0502040204020203" pitchFamily="34" charset="0"/>
              </a:rPr>
              <a:t>Такселин</a:t>
            </a:r>
            <a:r>
              <a:rPr lang="ru-RU" b="1" dirty="0">
                <a:latin typeface="Bahnschrift Condensed" panose="020B0502040204020203" pitchFamily="34" charset="0"/>
              </a:rPr>
              <a:t>)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Основные специалисты: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Онкологи</a:t>
            </a:r>
            <a:r>
              <a:rPr lang="ru-RU" dirty="0">
                <a:latin typeface="Bahnschrift Condensed" panose="020B0502040204020203" pitchFamily="34" charset="0"/>
              </a:rPr>
              <a:t> – применяют при раке молочной железы, раке яичников, </a:t>
            </a:r>
            <a:r>
              <a:rPr lang="ru-RU" dirty="0" err="1">
                <a:latin typeface="Bahnschrift Condensed" panose="020B0502040204020203" pitchFamily="34" charset="0"/>
              </a:rPr>
              <a:t>немелкоклеточном</a:t>
            </a:r>
            <a:r>
              <a:rPr lang="ru-RU" dirty="0">
                <a:latin typeface="Bahnschrift Condensed" panose="020B0502040204020203" pitchFamily="34" charset="0"/>
              </a:rPr>
              <a:t> раке легкого и других солидных опухолях.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Химиотерапевты</a:t>
            </a:r>
            <a:r>
              <a:rPr lang="ru-RU" dirty="0">
                <a:latin typeface="Bahnschrift Condensed" panose="020B0502040204020203" pitchFamily="34" charset="0"/>
              </a:rPr>
              <a:t> – используют в рамках комбинированной химиотерапии для лечения различных видов рака.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A748F-73C1-873D-D571-18229B258D6D}"/>
              </a:ext>
            </a:extLst>
          </p:cNvPr>
          <p:cNvSpPr txBox="1"/>
          <p:nvPr/>
        </p:nvSpPr>
        <p:spPr>
          <a:xfrm>
            <a:off x="3049570" y="0"/>
            <a:ext cx="138102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3. </a:t>
            </a:r>
            <a:r>
              <a:rPr lang="ru-RU" b="1" dirty="0" err="1">
                <a:latin typeface="Bahnschrift Condensed" panose="020B0502040204020203" pitchFamily="34" charset="0"/>
              </a:rPr>
              <a:t>Бикалутамид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Основные специалисты: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Онкологи</a:t>
            </a:r>
            <a:r>
              <a:rPr lang="ru-RU" dirty="0">
                <a:latin typeface="Bahnschrift Condensed" panose="020B0502040204020203" pitchFamily="34" charset="0"/>
              </a:rPr>
              <a:t> – назначают при раке предстательной железы, особенно в комбинации с другими препаратами.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Урологи</a:t>
            </a:r>
            <a:r>
              <a:rPr lang="ru-RU" dirty="0">
                <a:latin typeface="Bahnschrift Condensed" panose="020B0502040204020203" pitchFamily="34" charset="0"/>
              </a:rPr>
              <a:t> – используют для лечения рака предстательной железы, особенно в начальных стадиях заболевания.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E2F7A9-39B2-6C78-26B8-AB1F55B55BB1}"/>
              </a:ext>
            </a:extLst>
          </p:cNvPr>
          <p:cNvSpPr txBox="1"/>
          <p:nvPr/>
        </p:nvSpPr>
        <p:spPr>
          <a:xfrm>
            <a:off x="4524864" y="0"/>
            <a:ext cx="138102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4. </a:t>
            </a:r>
            <a:r>
              <a:rPr lang="ru-RU" b="1" dirty="0" err="1">
                <a:latin typeface="Bahnschrift Condensed" panose="020B0502040204020203" pitchFamily="34" charset="0"/>
              </a:rPr>
              <a:t>Бортезомиб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Основные специалисты: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Гематологи</a:t>
            </a:r>
            <a:r>
              <a:rPr lang="ru-RU" dirty="0">
                <a:latin typeface="Bahnschrift Condensed" panose="020B0502040204020203" pitchFamily="34" charset="0"/>
              </a:rPr>
              <a:t> – назначают при множественной миеломе и других гематологических заболеваниях.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Онкологи</a:t>
            </a:r>
            <a:r>
              <a:rPr lang="ru-RU" dirty="0">
                <a:latin typeface="Bahnschrift Condensed" panose="020B0502040204020203" pitchFamily="34" charset="0"/>
              </a:rPr>
              <a:t> – используют в лечении различных видов рака, включая лимфомы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D3FEDB-2AFA-721D-889B-28A3E2BDCBF8}"/>
              </a:ext>
            </a:extLst>
          </p:cNvPr>
          <p:cNvSpPr txBox="1"/>
          <p:nvPr/>
        </p:nvSpPr>
        <p:spPr>
          <a:xfrm>
            <a:off x="5905892" y="25351"/>
            <a:ext cx="157898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5. </a:t>
            </a:r>
            <a:r>
              <a:rPr lang="ru-RU" b="1" dirty="0" err="1">
                <a:latin typeface="Bahnschrift Condensed" panose="020B0502040204020203" pitchFamily="34" charset="0"/>
              </a:rPr>
              <a:t>Иматиниб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Основные специалисты: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Гематологи</a:t>
            </a:r>
            <a:r>
              <a:rPr lang="ru-RU" dirty="0">
                <a:latin typeface="Bahnschrift Condensed" panose="020B0502040204020203" pitchFamily="34" charset="0"/>
              </a:rPr>
              <a:t> – назначают при хроническом миелолейкозе и других гематологических заболеваниях.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Онкологи</a:t>
            </a:r>
            <a:r>
              <a:rPr lang="ru-RU" dirty="0">
                <a:latin typeface="Bahnschrift Condensed" panose="020B0502040204020203" pitchFamily="34" charset="0"/>
              </a:rPr>
              <a:t> – используют при гастроинтестинальных </a:t>
            </a:r>
            <a:r>
              <a:rPr lang="ru-RU" dirty="0" err="1">
                <a:latin typeface="Bahnschrift Condensed" panose="020B0502040204020203" pitchFamily="34" charset="0"/>
              </a:rPr>
              <a:t>стромальных</a:t>
            </a:r>
            <a:r>
              <a:rPr lang="ru-RU" dirty="0">
                <a:latin typeface="Bahnschrift Condensed" panose="020B0502040204020203" pitchFamily="34" charset="0"/>
              </a:rPr>
              <a:t> опухолях (ГИСТ) и других солидных опухолях.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881E69-90C6-0EBE-AE7B-88C512007247}"/>
              </a:ext>
            </a:extLst>
          </p:cNvPr>
          <p:cNvSpPr txBox="1"/>
          <p:nvPr/>
        </p:nvSpPr>
        <p:spPr>
          <a:xfrm>
            <a:off x="7381186" y="0"/>
            <a:ext cx="172039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6. </a:t>
            </a:r>
            <a:r>
              <a:rPr lang="ru-RU" b="1" dirty="0" err="1">
                <a:latin typeface="Bahnschrift Condensed" panose="020B0502040204020203" pitchFamily="34" charset="0"/>
              </a:rPr>
              <a:t>Паклитаксел</a:t>
            </a:r>
            <a:r>
              <a:rPr lang="ru-RU" b="1" dirty="0">
                <a:latin typeface="Bahnschrift Condensed" panose="020B0502040204020203" pitchFamily="34" charset="0"/>
              </a:rPr>
              <a:t> (</a:t>
            </a:r>
            <a:r>
              <a:rPr lang="ru-RU" b="1" dirty="0" err="1">
                <a:latin typeface="Bahnschrift Condensed" panose="020B0502040204020203" pitchFamily="34" charset="0"/>
              </a:rPr>
              <a:t>Целиксел</a:t>
            </a:r>
            <a:r>
              <a:rPr lang="ru-RU" b="1" dirty="0">
                <a:latin typeface="Bahnschrift Condensed" panose="020B0502040204020203" pitchFamily="34" charset="0"/>
              </a:rPr>
              <a:t>)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Основные специалисты: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Онкологи</a:t>
            </a:r>
            <a:r>
              <a:rPr lang="ru-RU" dirty="0">
                <a:latin typeface="Bahnschrift Condensed" panose="020B0502040204020203" pitchFamily="34" charset="0"/>
              </a:rPr>
              <a:t> – назначают при раке молочной железы, раке яичников, </a:t>
            </a:r>
            <a:r>
              <a:rPr lang="ru-RU" dirty="0" err="1">
                <a:latin typeface="Bahnschrift Condensed" panose="020B0502040204020203" pitchFamily="34" charset="0"/>
              </a:rPr>
              <a:t>немелкоклеточном</a:t>
            </a:r>
            <a:r>
              <a:rPr lang="ru-RU" dirty="0">
                <a:latin typeface="Bahnschrift Condensed" panose="020B0502040204020203" pitchFamily="34" charset="0"/>
              </a:rPr>
              <a:t> раке легкого и других солидных опухолях.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Химиотерапевты</a:t>
            </a:r>
            <a:r>
              <a:rPr lang="ru-RU" dirty="0">
                <a:latin typeface="Bahnschrift Condensed" panose="020B0502040204020203" pitchFamily="34" charset="0"/>
              </a:rPr>
              <a:t> – используют в рамках комбинированной химиотерапии для лечения различных видов рака.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C4DD7E2-692E-4F80-A295-572EC39D9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039" y="0"/>
            <a:ext cx="2544961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CE213D-ED73-D885-B860-6780B2A937F2}"/>
              </a:ext>
            </a:extLst>
          </p:cNvPr>
          <p:cNvSpPr txBox="1"/>
          <p:nvPr/>
        </p:nvSpPr>
        <p:spPr>
          <a:xfrm>
            <a:off x="8960175" y="0"/>
            <a:ext cx="654346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Т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А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Р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Г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Е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Т</a:t>
            </a:r>
          </a:p>
        </p:txBody>
      </p:sp>
    </p:spTree>
    <p:extLst>
      <p:ext uri="{BB962C8B-B14F-4D97-AF65-F5344CB8AC3E}">
        <p14:creationId xmlns:p14="http://schemas.microsoft.com/office/powerpoint/2010/main" val="2196821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7B77D-B3A5-2D01-3164-EF2341B9F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98760" cy="986155"/>
          </a:xfrm>
        </p:spPr>
        <p:txBody>
          <a:bodyPr/>
          <a:lstStyle/>
          <a:p>
            <a:r>
              <a:rPr lang="ru-RU" dirty="0">
                <a:latin typeface="Bahnschrift Condensed" panose="020B0502040204020203" pitchFamily="34" charset="0"/>
              </a:rPr>
              <a:t>Кратко о «</a:t>
            </a:r>
            <a:r>
              <a:rPr lang="ru-RU" dirty="0" err="1">
                <a:latin typeface="Bahnschrift Condensed" panose="020B0502040204020203" pitchFamily="34" charset="0"/>
              </a:rPr>
              <a:t>Фармасинтез</a:t>
            </a:r>
            <a:r>
              <a:rPr lang="ru-RU" dirty="0">
                <a:latin typeface="Bahnschrift Condensed" panose="020B0502040204020203" pitchFamily="34" charset="0"/>
              </a:rPr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C0A00F-6484-F7C3-3BE5-0A1EACD5D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20" y="1534160"/>
            <a:ext cx="11125200" cy="4846320"/>
          </a:xfrm>
        </p:spPr>
        <p:txBody>
          <a:bodyPr>
            <a:normAutofit fontScale="70000" lnSpcReduction="20000"/>
          </a:bodyPr>
          <a:lstStyle/>
          <a:p>
            <a:r>
              <a:rPr lang="ru-RU" dirty="0" err="1">
                <a:latin typeface="Bahnschrift Condensed" panose="020B0502040204020203" pitchFamily="34" charset="0"/>
              </a:rPr>
              <a:t>Фармасинтез</a:t>
            </a:r>
            <a:r>
              <a:rPr lang="ru-RU" dirty="0">
                <a:latin typeface="Bahnschrift Condensed" panose="020B0502040204020203" pitchFamily="34" charset="0"/>
              </a:rPr>
              <a:t> — это российская фармацевтическая компания, основанная в 1997 году. Она специализируется на производстве широкого спектра лекарственных препаратов, включая дженерики, оригинальные препараты и </a:t>
            </a:r>
          </a:p>
          <a:p>
            <a:pPr marL="0" indent="0">
              <a:buNone/>
            </a:pPr>
            <a:r>
              <a:rPr lang="ru-RU" dirty="0">
                <a:latin typeface="Bahnschrift Condensed" panose="020B0502040204020203" pitchFamily="34" charset="0"/>
              </a:rPr>
              <a:t>     </a:t>
            </a:r>
            <a:r>
              <a:rPr lang="ru-RU" dirty="0" err="1">
                <a:latin typeface="Bahnschrift Condensed" panose="020B0502040204020203" pitchFamily="34" charset="0"/>
              </a:rPr>
              <a:t>биоаналоги</a:t>
            </a:r>
            <a:r>
              <a:rPr lang="ru-RU" dirty="0">
                <a:latin typeface="Bahnschrift Condensed" panose="020B0502040204020203" pitchFamily="34" charset="0"/>
              </a:rPr>
              <a:t>. Компания активно развивает собственные исследования и разработки, а также сотрудничает с международными партнёрами.</a:t>
            </a:r>
          </a:p>
          <a:p>
            <a:r>
              <a:rPr lang="ru-RU" dirty="0">
                <a:latin typeface="Bahnschrift Condensed" panose="020B0502040204020203" pitchFamily="34" charset="0"/>
              </a:rPr>
              <a:t>Основные направления: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Производство дженериков: воспроизведённые версии известных препаратов, доступные по более низкой цене.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Оригинальные препараты: разработка и выпуск собственных лекарств.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>
                <a:latin typeface="Bahnschrift Condensed" panose="020B0502040204020203" pitchFamily="34" charset="0"/>
              </a:rPr>
              <a:t>Биоаналоги</a:t>
            </a:r>
            <a:r>
              <a:rPr lang="ru-RU" dirty="0">
                <a:latin typeface="Bahnschrift Condensed" panose="020B0502040204020203" pitchFamily="34" charset="0"/>
              </a:rPr>
              <a:t>: производство биологических препаратов, аналогичных оригинальным.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Экспорт: продукция компании поставляется в более чем 20 стран, включая страны СНГ, Азии и Латинской Америки.</a:t>
            </a:r>
          </a:p>
          <a:p>
            <a:r>
              <a:rPr lang="ru-RU" dirty="0">
                <a:latin typeface="Bahnschrift Condensed" panose="020B0502040204020203" pitchFamily="34" charset="0"/>
              </a:rPr>
              <a:t>Ключевые достижения: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Входит в топ-10 крупнейших фармпроизводителей России.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Имеет современные производственные мощности, соответствующие международным стандартам (GMP).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Активно инвестирует в исследования и разработку новых препаратов.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>
                <a:latin typeface="Bahnschrift Condensed" panose="020B0502040204020203" pitchFamily="34" charset="0"/>
              </a:rPr>
              <a:t>Фармасинтез</a:t>
            </a:r>
            <a:r>
              <a:rPr lang="ru-RU" dirty="0">
                <a:latin typeface="Bahnschrift Condensed" panose="020B0502040204020203" pitchFamily="34" charset="0"/>
              </a:rPr>
              <a:t> играет важную роль в обеспечении доступности лекарственных средств в России и за рубежом.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B5D5E8-B987-092A-C413-128F2E0EB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280" y="312483"/>
            <a:ext cx="944880" cy="18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67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279CE3-E1A9-294C-19F5-67A105E19697}"/>
              </a:ext>
            </a:extLst>
          </p:cNvPr>
          <p:cNvSpPr txBox="1"/>
          <p:nvPr/>
        </p:nvSpPr>
        <p:spPr>
          <a:xfrm>
            <a:off x="106052" y="67008"/>
            <a:ext cx="6094428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1. </a:t>
            </a:r>
            <a:r>
              <a:rPr lang="ru-RU" b="1" dirty="0" err="1">
                <a:latin typeface="Bahnschrift Condensed" panose="020B0502040204020203" pitchFamily="34" charset="0"/>
              </a:rPr>
              <a:t>Капецитабин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i="1" dirty="0">
                <a:latin typeface="Bahnschrift Condensed" panose="020B0502040204020203" pitchFamily="34" charset="0"/>
              </a:rPr>
              <a:t>Фармакокинетика: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Биодоступность:</a:t>
            </a:r>
            <a:r>
              <a:rPr lang="ru-RU" dirty="0">
                <a:latin typeface="Bahnschrift Condensed" panose="020B0502040204020203" pitchFamily="34" charset="0"/>
              </a:rPr>
              <a:t> При пероральном применении </a:t>
            </a:r>
            <a:r>
              <a:rPr lang="ru-RU" dirty="0" err="1">
                <a:latin typeface="Bahnschrift Condensed" panose="020B0502040204020203" pitchFamily="34" charset="0"/>
              </a:rPr>
              <a:t>капецитабин</a:t>
            </a:r>
            <a:r>
              <a:rPr lang="ru-RU" dirty="0">
                <a:latin typeface="Bahnschrift Condensed" panose="020B0502040204020203" pitchFamily="34" charset="0"/>
              </a:rPr>
              <a:t> быстро всасывается, с максимальной концентрацией в плазме через 1–2 часа. Биодоступность составляет около 80%. Прием пищи может снижать </a:t>
            </a:r>
            <a:r>
              <a:rPr lang="ru-RU" dirty="0" err="1">
                <a:latin typeface="Bahnschrift Condensed" panose="020B0502040204020203" pitchFamily="34" charset="0"/>
              </a:rPr>
              <a:t>Cmax</a:t>
            </a:r>
            <a:r>
              <a:rPr lang="ru-RU" dirty="0">
                <a:latin typeface="Bahnschrift Condensed" panose="020B0502040204020203" pitchFamily="34" charset="0"/>
              </a:rPr>
              <a:t> на 20%, но это не требует коррекции дозы.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Метаболизм:</a:t>
            </a:r>
            <a:r>
              <a:rPr lang="ru-RU" dirty="0">
                <a:latin typeface="Bahnschrift Condensed" panose="020B0502040204020203" pitchFamily="34" charset="0"/>
              </a:rPr>
              <a:t> Препарат </a:t>
            </a:r>
            <a:r>
              <a:rPr lang="ru-RU" dirty="0" err="1">
                <a:latin typeface="Bahnschrift Condensed" panose="020B0502040204020203" pitchFamily="34" charset="0"/>
              </a:rPr>
              <a:t>метаболизируется</a:t>
            </a:r>
            <a:r>
              <a:rPr lang="ru-RU" dirty="0">
                <a:latin typeface="Bahnschrift Condensed" panose="020B0502040204020203" pitchFamily="34" charset="0"/>
              </a:rPr>
              <a:t> в печени до активного метаболита 5'-дезокси-5-флуороурацил (5'-DFUR), который затем превращается в </a:t>
            </a:r>
            <a:r>
              <a:rPr lang="ru-RU" dirty="0" err="1">
                <a:latin typeface="Bahnschrift Condensed" panose="020B0502040204020203" pitchFamily="34" charset="0"/>
              </a:rPr>
              <a:t>флуороурацил</a:t>
            </a:r>
            <a:r>
              <a:rPr lang="ru-RU" dirty="0">
                <a:latin typeface="Bahnschrift Condensed" panose="020B0502040204020203" pitchFamily="34" charset="0"/>
              </a:rPr>
              <a:t> (5-FU), основное активное соединение.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Выведение:</a:t>
            </a:r>
            <a:r>
              <a:rPr lang="ru-RU" dirty="0">
                <a:latin typeface="Bahnschrift Condensed" panose="020B0502040204020203" pitchFamily="34" charset="0"/>
              </a:rPr>
              <a:t> Основной путь выведения — через почки, где 60% дозы выводится в виде метаболитов.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Период полувыведения:</a:t>
            </a:r>
            <a:r>
              <a:rPr lang="ru-RU" dirty="0">
                <a:latin typeface="Bahnschrift Condensed" panose="020B0502040204020203" pitchFamily="34" charset="0"/>
              </a:rPr>
              <a:t> 0,5–1,5 часа для 5'-DFUR, 10–20 минут для </a:t>
            </a:r>
            <a:r>
              <a:rPr lang="ru-RU" dirty="0" err="1">
                <a:latin typeface="Bahnschrift Condensed" panose="020B0502040204020203" pitchFamily="34" charset="0"/>
              </a:rPr>
              <a:t>флуороурацила</a:t>
            </a:r>
            <a:r>
              <a:rPr lang="ru-RU" dirty="0">
                <a:latin typeface="Bahnschrift Condensed" panose="020B0502040204020203" pitchFamily="34" charset="0"/>
              </a:rPr>
              <a:t>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i="1" dirty="0">
                <a:latin typeface="Bahnschrift Condensed" panose="020B0502040204020203" pitchFamily="34" charset="0"/>
              </a:rPr>
              <a:t>Преимущества: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Эффективен при метастатическом раке молочной железы, колоректальном раке и раке желудка.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Возможность применения в амбулаторных условиях, доступность таблетированной формы.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i="1" dirty="0">
                <a:latin typeface="Bahnschrift Condensed" panose="020B0502040204020203" pitchFamily="34" charset="0"/>
              </a:rPr>
              <a:t>Ограничения: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Может вызывать серьезные побочные эффекты, такие как тошнота, рвота, диарея, кожные реакции.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Требуется мониторинг функции печени и почек.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Противопоказан при тяжелой печеночной и почечной недостаточности.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5FB63-4CFF-1DCB-B4CF-E4ED6F6C1F17}"/>
              </a:ext>
            </a:extLst>
          </p:cNvPr>
          <p:cNvSpPr txBox="1"/>
          <p:nvPr/>
        </p:nvSpPr>
        <p:spPr>
          <a:xfrm>
            <a:off x="6393730" y="197346"/>
            <a:ext cx="50409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2. </a:t>
            </a:r>
            <a:r>
              <a:rPr lang="ru-RU" b="1" dirty="0" err="1">
                <a:latin typeface="Bahnschrift Condensed" panose="020B0502040204020203" pitchFamily="34" charset="0"/>
              </a:rPr>
              <a:t>Доцетаксел</a:t>
            </a:r>
            <a:r>
              <a:rPr lang="ru-RU" b="1" dirty="0">
                <a:latin typeface="Bahnschrift Condensed" panose="020B0502040204020203" pitchFamily="34" charset="0"/>
              </a:rPr>
              <a:t> (</a:t>
            </a:r>
            <a:r>
              <a:rPr lang="ru-RU" b="1" dirty="0" err="1">
                <a:latin typeface="Bahnschrift Condensed" panose="020B0502040204020203" pitchFamily="34" charset="0"/>
              </a:rPr>
              <a:t>Такселин</a:t>
            </a:r>
            <a:r>
              <a:rPr lang="ru-RU" b="1" dirty="0">
                <a:latin typeface="Bahnschrift Condensed" panose="020B0502040204020203" pitchFamily="34" charset="0"/>
              </a:rPr>
              <a:t>)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i="1" dirty="0">
                <a:latin typeface="Bahnschrift Condensed" panose="020B0502040204020203" pitchFamily="34" charset="0"/>
              </a:rPr>
              <a:t>Фармакокинетика: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Биодоступность: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Доцетаксел</a:t>
            </a:r>
            <a:r>
              <a:rPr lang="ru-RU" dirty="0">
                <a:latin typeface="Bahnschrift Condensed" panose="020B0502040204020203" pitchFamily="34" charset="0"/>
              </a:rPr>
              <a:t> быстро всасывается, максимальная концентрация в плазме достигается через 2–6 часов после введения. Биодоступность при пероральном применении составляет около 80%.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Метаболизм: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Метаболизируется</a:t>
            </a:r>
            <a:r>
              <a:rPr lang="ru-RU" dirty="0">
                <a:latin typeface="Bahnschrift Condensed" panose="020B0502040204020203" pitchFamily="34" charset="0"/>
              </a:rPr>
              <a:t> в печени с участием изоферментов CYP3A4. Основной метаболит — неактивный метаболит.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Выведение:</a:t>
            </a:r>
            <a:r>
              <a:rPr lang="ru-RU" dirty="0">
                <a:latin typeface="Bahnschrift Condensed" panose="020B0502040204020203" pitchFamily="34" charset="0"/>
              </a:rPr>
              <a:t> Основной путь выведения — через печень, менее 10% дозы выводится почками.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Период полувыведения:</a:t>
            </a:r>
            <a:r>
              <a:rPr lang="ru-RU" dirty="0">
                <a:latin typeface="Bahnschrift Condensed" panose="020B0502040204020203" pitchFamily="34" charset="0"/>
              </a:rPr>
              <a:t> 11–19 часов, что зависит от дозы.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i="1" dirty="0">
                <a:latin typeface="Bahnschrift Condensed" panose="020B0502040204020203" pitchFamily="34" charset="0"/>
              </a:rPr>
              <a:t>Преимущества: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Эффективен при лечении множества типов рака, включая рак молочной железы, яичников, </a:t>
            </a:r>
            <a:r>
              <a:rPr lang="ru-RU" dirty="0" err="1">
                <a:latin typeface="Bahnschrift Condensed" panose="020B0502040204020203" pitchFamily="34" charset="0"/>
              </a:rPr>
              <a:t>немелкоклеточный</a:t>
            </a:r>
            <a:r>
              <a:rPr lang="ru-RU" dirty="0">
                <a:latin typeface="Bahnschrift Condensed" panose="020B0502040204020203" pitchFamily="34" charset="0"/>
              </a:rPr>
              <a:t> рак легкого.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Доступность как для внутривенного введения, так и в комбинированной терапии.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i="1" dirty="0">
                <a:latin typeface="Bahnschrift Condensed" panose="020B0502040204020203" pitchFamily="34" charset="0"/>
              </a:rPr>
              <a:t>Ограничения: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Может вызывать нейтропению, </a:t>
            </a:r>
            <a:r>
              <a:rPr lang="ru-RU" dirty="0" err="1">
                <a:latin typeface="Bahnschrift Condensed" panose="020B0502040204020203" pitchFamily="34" charset="0"/>
              </a:rPr>
              <a:t>гиперурикемию</a:t>
            </a:r>
            <a:r>
              <a:rPr lang="ru-RU" dirty="0">
                <a:latin typeface="Bahnschrift Condensed" panose="020B0502040204020203" pitchFamily="34" charset="0"/>
              </a:rPr>
              <a:t>, аллергические реакции, нарушение работы печени.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Требует внимательного мониторинга функции печени и периферической крови.</a:t>
            </a:r>
          </a:p>
        </p:txBody>
      </p:sp>
    </p:spTree>
    <p:extLst>
      <p:ext uri="{BB962C8B-B14F-4D97-AF65-F5344CB8AC3E}">
        <p14:creationId xmlns:p14="http://schemas.microsoft.com/office/powerpoint/2010/main" val="3068150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50723E-CFA5-1023-E77B-6338D70EE2C1}"/>
              </a:ext>
            </a:extLst>
          </p:cNvPr>
          <p:cNvSpPr txBox="1"/>
          <p:nvPr/>
        </p:nvSpPr>
        <p:spPr>
          <a:xfrm>
            <a:off x="96625" y="102531"/>
            <a:ext cx="5474616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Bahnschrift Condensed" panose="020B0502040204020203" pitchFamily="34" charset="0"/>
              </a:rPr>
              <a:t>3. </a:t>
            </a:r>
            <a:r>
              <a:rPr lang="ru-RU" sz="2000" b="1" dirty="0" err="1">
                <a:latin typeface="Bahnschrift Condensed" panose="020B0502040204020203" pitchFamily="34" charset="0"/>
              </a:rPr>
              <a:t>Бикалутамид</a:t>
            </a:r>
            <a:br>
              <a:rPr lang="ru-RU" sz="2000" dirty="0">
                <a:latin typeface="Bahnschrift Condensed" panose="020B0502040204020203" pitchFamily="34" charset="0"/>
              </a:rPr>
            </a:br>
            <a:r>
              <a:rPr lang="ru-RU" sz="2000" i="1" dirty="0">
                <a:latin typeface="Bahnschrift Condensed" panose="020B0502040204020203" pitchFamily="34" charset="0"/>
              </a:rPr>
              <a:t>Фармакокинетика:</a:t>
            </a:r>
            <a:endParaRPr lang="ru-RU" sz="20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1" dirty="0">
                <a:latin typeface="Bahnschrift Condensed" panose="020B0502040204020203" pitchFamily="34" charset="0"/>
              </a:rPr>
              <a:t>Биодоступность:</a:t>
            </a:r>
            <a:r>
              <a:rPr lang="ru-RU" sz="2000" dirty="0">
                <a:latin typeface="Bahnschrift Condensed" panose="020B0502040204020203" pitchFamily="34" charset="0"/>
              </a:rPr>
              <a:t> </a:t>
            </a:r>
            <a:r>
              <a:rPr lang="ru-RU" sz="2000" dirty="0" err="1">
                <a:latin typeface="Bahnschrift Condensed" panose="020B0502040204020203" pitchFamily="34" charset="0"/>
              </a:rPr>
              <a:t>Бикалутамид</a:t>
            </a:r>
            <a:r>
              <a:rPr lang="ru-RU" sz="2000" dirty="0">
                <a:latin typeface="Bahnschrift Condensed" panose="020B0502040204020203" pitchFamily="34" charset="0"/>
              </a:rPr>
              <a:t> хорошо всасывается после перорального приема, максимальная концентрация в плазме достигается через 3–7 часов. Биодоступность составляет около 90%.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1" dirty="0">
                <a:latin typeface="Bahnschrift Condensed" panose="020B0502040204020203" pitchFamily="34" charset="0"/>
              </a:rPr>
              <a:t>Метаболизм:</a:t>
            </a:r>
            <a:r>
              <a:rPr lang="ru-RU" sz="2000" dirty="0">
                <a:latin typeface="Bahnschrift Condensed" panose="020B0502040204020203" pitchFamily="34" charset="0"/>
              </a:rPr>
              <a:t> Препарат </a:t>
            </a:r>
            <a:r>
              <a:rPr lang="ru-RU" sz="2000" dirty="0" err="1">
                <a:latin typeface="Bahnschrift Condensed" panose="020B0502040204020203" pitchFamily="34" charset="0"/>
              </a:rPr>
              <a:t>метаболизируется</a:t>
            </a:r>
            <a:r>
              <a:rPr lang="ru-RU" sz="2000" dirty="0">
                <a:latin typeface="Bahnschrift Condensed" panose="020B0502040204020203" pitchFamily="34" charset="0"/>
              </a:rPr>
              <a:t> в печени с участием изоферментов CYP3A4. Основной метаболит — неактивный.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1" dirty="0">
                <a:latin typeface="Bahnschrift Condensed" panose="020B0502040204020203" pitchFamily="34" charset="0"/>
              </a:rPr>
              <a:t>Выведение:</a:t>
            </a:r>
            <a:r>
              <a:rPr lang="ru-RU" sz="2000" dirty="0">
                <a:latin typeface="Bahnschrift Condensed" panose="020B0502040204020203" pitchFamily="34" charset="0"/>
              </a:rPr>
              <a:t> Выводится через печень, менее 1% дозы выводится почками.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1" dirty="0">
                <a:latin typeface="Bahnschrift Condensed" panose="020B0502040204020203" pitchFamily="34" charset="0"/>
              </a:rPr>
              <a:t>Период полувыведения:</a:t>
            </a:r>
            <a:r>
              <a:rPr lang="ru-RU" sz="2000" dirty="0">
                <a:latin typeface="Bahnschrift Condensed" panose="020B0502040204020203" pitchFamily="34" charset="0"/>
              </a:rPr>
              <a:t> Около 6 дней.</a:t>
            </a:r>
            <a:br>
              <a:rPr lang="ru-RU" sz="2000" dirty="0">
                <a:latin typeface="Bahnschrift Condensed" panose="020B0502040204020203" pitchFamily="34" charset="0"/>
              </a:rPr>
            </a:br>
            <a:r>
              <a:rPr lang="ru-RU" sz="2000" i="1" dirty="0">
                <a:latin typeface="Bahnschrift Condensed" panose="020B0502040204020203" pitchFamily="34" charset="0"/>
              </a:rPr>
              <a:t>Преимущества:</a:t>
            </a:r>
            <a:endParaRPr lang="ru-RU" sz="20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Bahnschrift Condensed" panose="020B0502040204020203" pitchFamily="34" charset="0"/>
              </a:rPr>
              <a:t>Эффективен при лечении рака предстательной железы, особенно в комбинации с другими гормональными средствами.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Bahnschrift Condensed" panose="020B0502040204020203" pitchFamily="34" charset="0"/>
              </a:rPr>
              <a:t>Хорошая переносимость при длительном применении.</a:t>
            </a:r>
            <a:br>
              <a:rPr lang="ru-RU" sz="2000" dirty="0">
                <a:latin typeface="Bahnschrift Condensed" panose="020B0502040204020203" pitchFamily="34" charset="0"/>
              </a:rPr>
            </a:br>
            <a:r>
              <a:rPr lang="ru-RU" sz="2000" i="1" dirty="0">
                <a:latin typeface="Bahnschrift Condensed" panose="020B0502040204020203" pitchFamily="34" charset="0"/>
              </a:rPr>
              <a:t>Ограничения:</a:t>
            </a:r>
            <a:endParaRPr lang="ru-RU" sz="20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Bahnschrift Condensed" panose="020B0502040204020203" pitchFamily="34" charset="0"/>
              </a:rPr>
              <a:t>Может вызывать повышение уровня печеночных ферментов, кожные реакции.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Bahnschrift Condensed" panose="020B0502040204020203" pitchFamily="34" charset="0"/>
              </a:rPr>
              <a:t>Требует мониторинга функции печени, особенно в первые месяцы лечения.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247002-E230-A211-5873-8AF4D5D20BC9}"/>
              </a:ext>
            </a:extLst>
          </p:cNvPr>
          <p:cNvSpPr txBox="1"/>
          <p:nvPr/>
        </p:nvSpPr>
        <p:spPr>
          <a:xfrm>
            <a:off x="5969524" y="102531"/>
            <a:ext cx="5295507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Bahnschrift Condensed" panose="020B0502040204020203" pitchFamily="34" charset="0"/>
              </a:rPr>
              <a:t>4. </a:t>
            </a:r>
            <a:r>
              <a:rPr lang="ru-RU" sz="2000" b="1" dirty="0" err="1">
                <a:latin typeface="Bahnschrift Condensed" panose="020B0502040204020203" pitchFamily="34" charset="0"/>
              </a:rPr>
              <a:t>Бортезомиб</a:t>
            </a:r>
            <a:br>
              <a:rPr lang="ru-RU" sz="2000" dirty="0">
                <a:latin typeface="Bahnschrift Condensed" panose="020B0502040204020203" pitchFamily="34" charset="0"/>
              </a:rPr>
            </a:br>
            <a:r>
              <a:rPr lang="ru-RU" sz="2000" i="1" dirty="0">
                <a:latin typeface="Bahnschrift Condensed" panose="020B0502040204020203" pitchFamily="34" charset="0"/>
              </a:rPr>
              <a:t>Фармакокинетика:</a:t>
            </a:r>
            <a:endParaRPr lang="ru-RU" sz="20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1" dirty="0">
                <a:latin typeface="Bahnschrift Condensed" panose="020B0502040204020203" pitchFamily="34" charset="0"/>
              </a:rPr>
              <a:t>Биодоступность:</a:t>
            </a:r>
            <a:r>
              <a:rPr lang="ru-RU" sz="2000" dirty="0">
                <a:latin typeface="Bahnschrift Condensed" panose="020B0502040204020203" pitchFamily="34" charset="0"/>
              </a:rPr>
              <a:t> При внутривенном введении максимальная концентрация в плазме достигается в течение 1–2 часов. При пероральном применении биодоступность составляет около 50%.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1" dirty="0">
                <a:latin typeface="Bahnschrift Condensed" panose="020B0502040204020203" pitchFamily="34" charset="0"/>
              </a:rPr>
              <a:t>Метаболизм:</a:t>
            </a:r>
            <a:r>
              <a:rPr lang="ru-RU" sz="2000" dirty="0">
                <a:latin typeface="Bahnschrift Condensed" panose="020B0502040204020203" pitchFamily="34" charset="0"/>
              </a:rPr>
              <a:t> </a:t>
            </a:r>
            <a:r>
              <a:rPr lang="ru-RU" sz="2000" dirty="0" err="1">
                <a:latin typeface="Bahnschrift Condensed" panose="020B0502040204020203" pitchFamily="34" charset="0"/>
              </a:rPr>
              <a:t>Бортезомиб</a:t>
            </a:r>
            <a:r>
              <a:rPr lang="ru-RU" sz="2000" dirty="0">
                <a:latin typeface="Bahnschrift Condensed" panose="020B0502040204020203" pitchFamily="34" charset="0"/>
              </a:rPr>
              <a:t> </a:t>
            </a:r>
            <a:r>
              <a:rPr lang="ru-RU" sz="2000" dirty="0" err="1">
                <a:latin typeface="Bahnschrift Condensed" panose="020B0502040204020203" pitchFamily="34" charset="0"/>
              </a:rPr>
              <a:t>метаболизируется</a:t>
            </a:r>
            <a:r>
              <a:rPr lang="ru-RU" sz="2000" dirty="0">
                <a:latin typeface="Bahnschrift Condensed" panose="020B0502040204020203" pitchFamily="34" charset="0"/>
              </a:rPr>
              <a:t> в печени с участием изофермента CYP3A4.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1" dirty="0">
                <a:latin typeface="Bahnschrift Condensed" panose="020B0502040204020203" pitchFamily="34" charset="0"/>
              </a:rPr>
              <a:t>Выведение:</a:t>
            </a:r>
            <a:r>
              <a:rPr lang="ru-RU" sz="2000" dirty="0">
                <a:latin typeface="Bahnschrift Condensed" panose="020B0502040204020203" pitchFamily="34" charset="0"/>
              </a:rPr>
              <a:t> Выводится преимущественно через печень, менее 20% дозы выводится почками.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1" dirty="0">
                <a:latin typeface="Bahnschrift Condensed" panose="020B0502040204020203" pitchFamily="34" charset="0"/>
              </a:rPr>
              <a:t>Период полувыведения:</a:t>
            </a:r>
            <a:r>
              <a:rPr lang="ru-RU" sz="2000" dirty="0">
                <a:latin typeface="Bahnschrift Condensed" panose="020B0502040204020203" pitchFamily="34" charset="0"/>
              </a:rPr>
              <a:t> 9–15 часов в зависимости от дозы.</a:t>
            </a:r>
            <a:br>
              <a:rPr lang="ru-RU" sz="2000" dirty="0">
                <a:latin typeface="Bahnschrift Condensed" panose="020B0502040204020203" pitchFamily="34" charset="0"/>
              </a:rPr>
            </a:br>
            <a:r>
              <a:rPr lang="ru-RU" sz="2000" i="1" dirty="0">
                <a:latin typeface="Bahnschrift Condensed" panose="020B0502040204020203" pitchFamily="34" charset="0"/>
              </a:rPr>
              <a:t>Преимущества:</a:t>
            </a:r>
            <a:endParaRPr lang="ru-RU" sz="20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Bahnschrift Condensed" panose="020B0502040204020203" pitchFamily="34" charset="0"/>
              </a:rPr>
              <a:t>Эффективен при лечении множественной миеломы, системной амилоидозы.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Bahnschrift Condensed" panose="020B0502040204020203" pitchFamily="34" charset="0"/>
              </a:rPr>
              <a:t>Хорошо переносится, особенно при регулярном мониторинге функции печени и почек.</a:t>
            </a:r>
            <a:br>
              <a:rPr lang="ru-RU" sz="2000" dirty="0">
                <a:latin typeface="Bahnschrift Condensed" panose="020B0502040204020203" pitchFamily="34" charset="0"/>
              </a:rPr>
            </a:br>
            <a:r>
              <a:rPr lang="ru-RU" sz="2000" i="1" dirty="0">
                <a:latin typeface="Bahnschrift Condensed" panose="020B0502040204020203" pitchFamily="34" charset="0"/>
              </a:rPr>
              <a:t>Ограничения:</a:t>
            </a:r>
            <a:endParaRPr lang="ru-RU" sz="20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Bahnschrift Condensed" panose="020B0502040204020203" pitchFamily="34" charset="0"/>
              </a:rPr>
              <a:t>Может вызывать нейтропению, анемию, тромбоцитопению, проблемы с пищеварением.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Bahnschrift Condensed" panose="020B0502040204020203" pitchFamily="34" charset="0"/>
              </a:rPr>
              <a:t>Требует внимательного мониторинга крови и функции печени.</a:t>
            </a:r>
          </a:p>
        </p:txBody>
      </p:sp>
    </p:spTree>
    <p:extLst>
      <p:ext uri="{BB962C8B-B14F-4D97-AF65-F5344CB8AC3E}">
        <p14:creationId xmlns:p14="http://schemas.microsoft.com/office/powerpoint/2010/main" val="489795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E3E594-F21E-5DF2-C1A0-10D0C032E1C4}"/>
              </a:ext>
            </a:extLst>
          </p:cNvPr>
          <p:cNvSpPr txBox="1"/>
          <p:nvPr/>
        </p:nvSpPr>
        <p:spPr>
          <a:xfrm>
            <a:off x="181466" y="234507"/>
            <a:ext cx="506926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5. </a:t>
            </a:r>
            <a:r>
              <a:rPr lang="ru-RU" b="1" dirty="0" err="1">
                <a:latin typeface="Bahnschrift Condensed" panose="020B0502040204020203" pitchFamily="34" charset="0"/>
              </a:rPr>
              <a:t>Иматиниб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i="1" dirty="0">
                <a:latin typeface="Bahnschrift Condensed" panose="020B0502040204020203" pitchFamily="34" charset="0"/>
              </a:rPr>
              <a:t>Фармакокинетика: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Биодоступность: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Иматиниб</a:t>
            </a:r>
            <a:r>
              <a:rPr lang="ru-RU" dirty="0">
                <a:latin typeface="Bahnschrift Condensed" panose="020B0502040204020203" pitchFamily="34" charset="0"/>
              </a:rPr>
              <a:t> хорошо всасывается после перорального приема, максимальная концентрация в плазме достигается через 3–4 часа. Биодоступность составляет около 98%.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Метаболизм:</a:t>
            </a:r>
            <a:r>
              <a:rPr lang="ru-RU" dirty="0">
                <a:latin typeface="Bahnschrift Condensed" panose="020B0502040204020203" pitchFamily="34" charset="0"/>
              </a:rPr>
              <a:t> Препарат </a:t>
            </a:r>
            <a:r>
              <a:rPr lang="ru-RU" dirty="0" err="1">
                <a:latin typeface="Bahnschrift Condensed" panose="020B0502040204020203" pitchFamily="34" charset="0"/>
              </a:rPr>
              <a:t>метаболизируется</a:t>
            </a:r>
            <a:r>
              <a:rPr lang="ru-RU" dirty="0">
                <a:latin typeface="Bahnschrift Condensed" panose="020B0502040204020203" pitchFamily="34" charset="0"/>
              </a:rPr>
              <a:t> в печени с участием CYP3A4. Основной метаболит — неактивный.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Выведение:</a:t>
            </a:r>
            <a:r>
              <a:rPr lang="ru-RU" dirty="0">
                <a:latin typeface="Bahnschrift Condensed" panose="020B0502040204020203" pitchFamily="34" charset="0"/>
              </a:rPr>
              <a:t> Выводится преимущественно через печень, менее 10% дозы выводится почками.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Период полувыведения:</a:t>
            </a:r>
            <a:r>
              <a:rPr lang="ru-RU" dirty="0">
                <a:latin typeface="Bahnschrift Condensed" panose="020B0502040204020203" pitchFamily="34" charset="0"/>
              </a:rPr>
              <a:t> 18 часов.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i="1" dirty="0">
                <a:latin typeface="Bahnschrift Condensed" panose="020B0502040204020203" pitchFamily="34" charset="0"/>
              </a:rPr>
              <a:t>Преимущества: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Эффективен при хроническом миелолейкозе, гастроинтестинальных </a:t>
            </a:r>
            <a:r>
              <a:rPr lang="ru-RU" dirty="0" err="1">
                <a:latin typeface="Bahnschrift Condensed" panose="020B0502040204020203" pitchFamily="34" charset="0"/>
              </a:rPr>
              <a:t>стромальных</a:t>
            </a:r>
            <a:r>
              <a:rPr lang="ru-RU" dirty="0">
                <a:latin typeface="Bahnschrift Condensed" panose="020B0502040204020203" pitchFamily="34" charset="0"/>
              </a:rPr>
              <a:t> опухолях и острых лимфобластных лейкозах.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Доступность для долгосрочного лечения, хорошая переносимость.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i="1" dirty="0">
                <a:latin typeface="Bahnschrift Condensed" panose="020B0502040204020203" pitchFamily="34" charset="0"/>
              </a:rPr>
              <a:t>Ограничения: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Может вызывать отеки, диспепсию, головную боль, высыпания.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Требует регулярного мониторинга функции печени, почек и крови.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8D5DB-DAFA-E1C1-1D48-9A9865B912ED}"/>
              </a:ext>
            </a:extLst>
          </p:cNvPr>
          <p:cNvSpPr txBox="1"/>
          <p:nvPr/>
        </p:nvSpPr>
        <p:spPr>
          <a:xfrm>
            <a:off x="5545318" y="373006"/>
            <a:ext cx="480531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6. </a:t>
            </a:r>
            <a:r>
              <a:rPr lang="ru-RU" b="1" dirty="0" err="1">
                <a:latin typeface="Bahnschrift Condensed" panose="020B0502040204020203" pitchFamily="34" charset="0"/>
              </a:rPr>
              <a:t>Паклитаксел</a:t>
            </a:r>
            <a:r>
              <a:rPr lang="ru-RU" b="1" dirty="0">
                <a:latin typeface="Bahnschrift Condensed" panose="020B0502040204020203" pitchFamily="34" charset="0"/>
              </a:rPr>
              <a:t> (</a:t>
            </a:r>
            <a:r>
              <a:rPr lang="ru-RU" b="1" dirty="0" err="1">
                <a:latin typeface="Bahnschrift Condensed" panose="020B0502040204020203" pitchFamily="34" charset="0"/>
              </a:rPr>
              <a:t>Целиксел</a:t>
            </a:r>
            <a:r>
              <a:rPr lang="ru-RU" b="1" dirty="0">
                <a:latin typeface="Bahnschrift Condensed" panose="020B0502040204020203" pitchFamily="34" charset="0"/>
              </a:rPr>
              <a:t>)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i="1" dirty="0">
                <a:latin typeface="Bahnschrift Condensed" panose="020B0502040204020203" pitchFamily="34" charset="0"/>
              </a:rPr>
              <a:t>Фармакокинетика: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Биодоступность: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Паклитаксел</a:t>
            </a:r>
            <a:r>
              <a:rPr lang="ru-RU" dirty="0">
                <a:latin typeface="Bahnschrift Condensed" panose="020B0502040204020203" pitchFamily="34" charset="0"/>
              </a:rPr>
              <a:t> быстро всасывается, максимальная концентрация в плазме достигается через 2–6 часов после введения. Биодоступность при внутривенном введении составляет 100%.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Метаболизм: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Паклитаксел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метаболизируется</a:t>
            </a:r>
            <a:r>
              <a:rPr lang="ru-RU" dirty="0">
                <a:latin typeface="Bahnschrift Condensed" panose="020B0502040204020203" pitchFamily="34" charset="0"/>
              </a:rPr>
              <a:t> в печени с участием CYP3A4.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Выведение:</a:t>
            </a:r>
            <a:r>
              <a:rPr lang="ru-RU" dirty="0">
                <a:latin typeface="Bahnschrift Condensed" panose="020B0502040204020203" pitchFamily="34" charset="0"/>
              </a:rPr>
              <a:t> Основной путь выведения — через печень.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Период полувыведения:</a:t>
            </a:r>
            <a:r>
              <a:rPr lang="ru-RU" dirty="0">
                <a:latin typeface="Bahnschrift Condensed" panose="020B0502040204020203" pitchFamily="34" charset="0"/>
              </a:rPr>
              <a:t> 10–20 часов.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i="1" dirty="0">
                <a:latin typeface="Bahnschrift Condensed" panose="020B0502040204020203" pitchFamily="34" charset="0"/>
              </a:rPr>
              <a:t>Преимущества: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Эффективен при лечении рака молочной железы, яичников, </a:t>
            </a:r>
            <a:r>
              <a:rPr lang="ru-RU" dirty="0" err="1">
                <a:latin typeface="Bahnschrift Condensed" panose="020B0502040204020203" pitchFamily="34" charset="0"/>
              </a:rPr>
              <a:t>немелкоклеточного</a:t>
            </a:r>
            <a:r>
              <a:rPr lang="ru-RU" dirty="0">
                <a:latin typeface="Bahnschrift Condensed" panose="020B0502040204020203" pitchFamily="34" charset="0"/>
              </a:rPr>
              <a:t> рака легкого и других опухолей.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Доступность в комбинации с другими химиотерапевтическими средствами.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i="1" dirty="0">
                <a:latin typeface="Bahnschrift Condensed" panose="020B0502040204020203" pitchFamily="34" charset="0"/>
              </a:rPr>
              <a:t>Ограничения: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Может вызывать нейтропению, аллергические реакции, диспепсию.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Требует мониторинга функции печени и периферической крови.</a:t>
            </a:r>
          </a:p>
        </p:txBody>
      </p:sp>
    </p:spTree>
    <p:extLst>
      <p:ext uri="{BB962C8B-B14F-4D97-AF65-F5344CB8AC3E}">
        <p14:creationId xmlns:p14="http://schemas.microsoft.com/office/powerpoint/2010/main" val="2432455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1CE2E-8A26-078D-5E3A-B46DDEBBA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27" y="0"/>
            <a:ext cx="10515600" cy="596409"/>
          </a:xfrm>
        </p:spPr>
        <p:txBody>
          <a:bodyPr>
            <a:normAutofit fontScale="90000"/>
          </a:bodyPr>
          <a:lstStyle/>
          <a:p>
            <a:r>
              <a:rPr lang="ru-RU" b="1" i="0" dirty="0">
                <a:solidFill>
                  <a:srgbClr val="404040"/>
                </a:solidFill>
                <a:effectLst/>
                <a:latin typeface="Bahnschrift Condensed" panose="020B0502040204020203" pitchFamily="34" charset="0"/>
              </a:rPr>
              <a:t>Гипогликемические: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E6E0A-4714-B81B-2420-5ABC9641FC45}"/>
              </a:ext>
            </a:extLst>
          </p:cNvPr>
          <p:cNvSpPr txBox="1"/>
          <p:nvPr/>
        </p:nvSpPr>
        <p:spPr>
          <a:xfrm>
            <a:off x="238027" y="596409"/>
            <a:ext cx="404174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latin typeface="Bahnschrift Condensed" panose="020B0502040204020203" pitchFamily="34" charset="0"/>
              </a:rPr>
              <a:t>1. </a:t>
            </a:r>
            <a:r>
              <a:rPr lang="ru-RU" sz="1400" b="1" dirty="0" err="1">
                <a:latin typeface="Bahnschrift Condensed" panose="020B0502040204020203" pitchFamily="34" charset="0"/>
              </a:rPr>
              <a:t>Мерифатин</a:t>
            </a:r>
            <a:r>
              <a:rPr lang="ru-RU" sz="1400" b="1" dirty="0">
                <a:latin typeface="Bahnschrift Condensed" panose="020B0502040204020203" pitchFamily="34" charset="0"/>
              </a:rPr>
              <a:t> (</a:t>
            </a:r>
            <a:r>
              <a:rPr lang="ru-RU" sz="1400" b="1" dirty="0" err="1">
                <a:latin typeface="Bahnschrift Condensed" panose="020B0502040204020203" pitchFamily="34" charset="0"/>
              </a:rPr>
              <a:t>Метформин</a:t>
            </a:r>
            <a:r>
              <a:rPr lang="ru-RU" sz="1400" b="1" dirty="0">
                <a:latin typeface="Bahnschrift Condensed" panose="020B0502040204020203" pitchFamily="34" charset="0"/>
              </a:rPr>
              <a:t>)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i="1" dirty="0">
                <a:latin typeface="Bahnschrift Condensed" panose="020B0502040204020203" pitchFamily="34" charset="0"/>
              </a:rPr>
              <a:t>Действующее вещество:</a:t>
            </a:r>
            <a:r>
              <a:rPr lang="ru-RU" sz="1400" dirty="0">
                <a:latin typeface="Bahnschrift Condensed" panose="020B0502040204020203" pitchFamily="34" charset="0"/>
              </a:rPr>
              <a:t> </a:t>
            </a:r>
            <a:r>
              <a:rPr lang="ru-RU" sz="1400" dirty="0" err="1">
                <a:latin typeface="Bahnschrift Condensed" panose="020B0502040204020203" pitchFamily="34" charset="0"/>
              </a:rPr>
              <a:t>Метформин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i="1" dirty="0">
                <a:latin typeface="Bahnschrift Condensed" panose="020B0502040204020203" pitchFamily="34" charset="0"/>
              </a:rPr>
              <a:t>Фармакологическая группа:</a:t>
            </a:r>
            <a:r>
              <a:rPr lang="ru-RU" sz="1400" dirty="0">
                <a:latin typeface="Bahnschrift Condensed" panose="020B0502040204020203" pitchFamily="34" charset="0"/>
              </a:rPr>
              <a:t> Противодиабетические препараты, бигуаниды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i="1" dirty="0">
                <a:latin typeface="Bahnschrift Condensed" panose="020B0502040204020203" pitchFamily="34" charset="0"/>
              </a:rPr>
              <a:t>Форма выпуска:</a:t>
            </a:r>
            <a:r>
              <a:rPr lang="ru-RU" sz="1400" dirty="0">
                <a:latin typeface="Bahnschrift Condensed" panose="020B0502040204020203" pitchFamily="34" charset="0"/>
              </a:rPr>
              <a:t> Таблетки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i="1" dirty="0">
                <a:latin typeface="Bahnschrift Condensed" panose="020B0502040204020203" pitchFamily="34" charset="0"/>
              </a:rPr>
              <a:t>Показания к применению:</a:t>
            </a:r>
            <a:endParaRPr lang="ru-RU" sz="14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Лечение сахарного диабета 2 типа, особенно у пациентов с ожирением, когда диета и физическая активность неэффективны.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Используется для профилактики диабета 2 типа у пациентов с </a:t>
            </a:r>
            <a:r>
              <a:rPr lang="ru-RU" sz="1400" dirty="0" err="1">
                <a:latin typeface="Bahnschrift Condensed" panose="020B0502040204020203" pitchFamily="34" charset="0"/>
              </a:rPr>
              <a:t>преддиабетом</a:t>
            </a:r>
            <a:r>
              <a:rPr lang="ru-RU" sz="1400" dirty="0">
                <a:latin typeface="Bahnschrift Condensed" panose="020B0502040204020203" pitchFamily="34" charset="0"/>
              </a:rPr>
              <a:t>.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i="1" dirty="0">
                <a:latin typeface="Bahnschrift Condensed" panose="020B0502040204020203" pitchFamily="34" charset="0"/>
              </a:rPr>
              <a:t>Способ применения:</a:t>
            </a:r>
            <a:endParaRPr lang="ru-RU" sz="14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Внутрь, во время или после еды.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Рекомендуемая начальная доза — 500 мг 1-2 раза в сутки. Постепенно дозу можно увеличивать до 2000-3000 мг в сутки в зависимости от клинической ситуации.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i="1" dirty="0">
                <a:latin typeface="Bahnschrift Condensed" panose="020B0502040204020203" pitchFamily="34" charset="0"/>
              </a:rPr>
              <a:t>Противопоказания:</a:t>
            </a:r>
            <a:endParaRPr lang="ru-RU" sz="14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Гиперчувствительность к </a:t>
            </a:r>
            <a:r>
              <a:rPr lang="ru-RU" sz="1400" dirty="0" err="1">
                <a:latin typeface="Bahnschrift Condensed" panose="020B0502040204020203" pitchFamily="34" charset="0"/>
              </a:rPr>
              <a:t>метформину</a:t>
            </a:r>
            <a:r>
              <a:rPr lang="ru-RU" sz="1400" dirty="0">
                <a:latin typeface="Bahnschrift Condensed" panose="020B0502040204020203" pitchFamily="34" charset="0"/>
              </a:rPr>
              <a:t> или любому из компонентов препарата.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Тяжелые заболевания печени и почек.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 err="1">
                <a:latin typeface="Bahnschrift Condensed" panose="020B0502040204020203" pitchFamily="34" charset="0"/>
              </a:rPr>
              <a:t>Кетоацидоз</a:t>
            </a:r>
            <a:r>
              <a:rPr lang="ru-RU" sz="1400" dirty="0">
                <a:latin typeface="Bahnschrift Condensed" panose="020B0502040204020203" pitchFamily="34" charset="0"/>
              </a:rPr>
              <a:t>, диабетическая прекома или кома.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Беременность и период грудного вскармливания.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i="1" dirty="0">
                <a:latin typeface="Bahnschrift Condensed" panose="020B0502040204020203" pitchFamily="34" charset="0"/>
              </a:rPr>
              <a:t>Побочные эффекты:</a:t>
            </a:r>
            <a:endParaRPr lang="ru-RU" sz="14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Со стороны ЖКТ: тошнота, рвота, диарея, боль в животе.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Нарушения со стороны метаболизма: </a:t>
            </a:r>
            <a:r>
              <a:rPr lang="ru-RU" sz="1400" dirty="0" err="1">
                <a:latin typeface="Bahnschrift Condensed" panose="020B0502040204020203" pitchFamily="34" charset="0"/>
              </a:rPr>
              <a:t>лактоацидоз</a:t>
            </a:r>
            <a:r>
              <a:rPr lang="ru-RU" sz="1400" dirty="0">
                <a:latin typeface="Bahnschrift Condensed" panose="020B0502040204020203" pitchFamily="34" charset="0"/>
              </a:rPr>
              <a:t> (редко, но опасно).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Головная боль, утомляемость, металлический привкус во рту.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F47CD-D31E-BC2B-A41B-B2DDE961956C}"/>
              </a:ext>
            </a:extLst>
          </p:cNvPr>
          <p:cNvSpPr txBox="1"/>
          <p:nvPr/>
        </p:nvSpPr>
        <p:spPr>
          <a:xfrm>
            <a:off x="4279769" y="596409"/>
            <a:ext cx="306371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latin typeface="Bahnschrift Condensed" panose="020B0502040204020203" pitchFamily="34" charset="0"/>
              </a:rPr>
              <a:t>2. </a:t>
            </a:r>
            <a:r>
              <a:rPr lang="ru-RU" sz="1400" b="1" dirty="0" err="1">
                <a:latin typeface="Bahnschrift Condensed" panose="020B0502040204020203" pitchFamily="34" charset="0"/>
              </a:rPr>
              <a:t>Сатерекс</a:t>
            </a:r>
            <a:r>
              <a:rPr lang="ru-RU" sz="1400" b="1" dirty="0">
                <a:latin typeface="Bahnschrift Condensed" panose="020B0502040204020203" pitchFamily="34" charset="0"/>
              </a:rPr>
              <a:t> (</a:t>
            </a:r>
            <a:r>
              <a:rPr lang="ru-RU" sz="1400" b="1" dirty="0" err="1">
                <a:latin typeface="Bahnschrift Condensed" panose="020B0502040204020203" pitchFamily="34" charset="0"/>
              </a:rPr>
              <a:t>Гозоглиптин</a:t>
            </a:r>
            <a:r>
              <a:rPr lang="ru-RU" sz="1400" b="1" dirty="0">
                <a:latin typeface="Bahnschrift Condensed" panose="020B0502040204020203" pitchFamily="34" charset="0"/>
              </a:rPr>
              <a:t>)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i="1" dirty="0">
                <a:latin typeface="Bahnschrift Condensed" panose="020B0502040204020203" pitchFamily="34" charset="0"/>
              </a:rPr>
              <a:t>Действующее вещество:</a:t>
            </a:r>
            <a:r>
              <a:rPr lang="ru-RU" sz="1400" dirty="0">
                <a:latin typeface="Bahnschrift Condensed" panose="020B0502040204020203" pitchFamily="34" charset="0"/>
              </a:rPr>
              <a:t> </a:t>
            </a:r>
            <a:r>
              <a:rPr lang="ru-RU" sz="1400" dirty="0" err="1">
                <a:latin typeface="Bahnschrift Condensed" panose="020B0502040204020203" pitchFamily="34" charset="0"/>
              </a:rPr>
              <a:t>Гозоглиптин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i="1" dirty="0">
                <a:latin typeface="Bahnschrift Condensed" panose="020B0502040204020203" pitchFamily="34" charset="0"/>
              </a:rPr>
              <a:t>Фармакологическая группа:</a:t>
            </a:r>
            <a:r>
              <a:rPr lang="ru-RU" sz="1400" dirty="0">
                <a:latin typeface="Bahnschrift Condensed" panose="020B0502040204020203" pitchFamily="34" charset="0"/>
              </a:rPr>
              <a:t> Противодиабетические препараты, ингибиторы дипептидилпептидазы-4 (DPP-4 ингибиторы)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i="1" dirty="0">
                <a:latin typeface="Bahnschrift Condensed" panose="020B0502040204020203" pitchFamily="34" charset="0"/>
              </a:rPr>
              <a:t>Форма выпуска:</a:t>
            </a:r>
            <a:r>
              <a:rPr lang="ru-RU" sz="1400" dirty="0">
                <a:latin typeface="Bahnschrift Condensed" panose="020B0502040204020203" pitchFamily="34" charset="0"/>
              </a:rPr>
              <a:t> Таблетки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i="1" dirty="0">
                <a:latin typeface="Bahnschrift Condensed" panose="020B0502040204020203" pitchFamily="34" charset="0"/>
              </a:rPr>
              <a:t>Показания к применению:</a:t>
            </a:r>
            <a:endParaRPr lang="ru-RU" sz="14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Лечение сахарного диабета 2 типа как в </a:t>
            </a:r>
            <a:r>
              <a:rPr lang="ru-RU" sz="1400" dirty="0" err="1">
                <a:latin typeface="Bahnschrift Condensed" panose="020B0502040204020203" pitchFamily="34" charset="0"/>
              </a:rPr>
              <a:t>монотерапии</a:t>
            </a:r>
            <a:r>
              <a:rPr lang="ru-RU" sz="1400" dirty="0">
                <a:latin typeface="Bahnschrift Condensed" panose="020B0502040204020203" pitchFamily="34" charset="0"/>
              </a:rPr>
              <a:t>, так и в комбинации с другими гипогликемическими средствами.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i="1" dirty="0">
                <a:latin typeface="Bahnschrift Condensed" panose="020B0502040204020203" pitchFamily="34" charset="0"/>
              </a:rPr>
              <a:t>Способ применения:</a:t>
            </a:r>
            <a:endParaRPr lang="ru-RU" sz="14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Внутрь, независимо от приема пищи.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Рекомендуемая начальная доза — 5 мг один раз в сутки.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i="1" dirty="0">
                <a:latin typeface="Bahnschrift Condensed" panose="020B0502040204020203" pitchFamily="34" charset="0"/>
              </a:rPr>
              <a:t>Противопоказания:</a:t>
            </a:r>
            <a:endParaRPr lang="ru-RU" sz="14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Гиперчувствительность к </a:t>
            </a:r>
            <a:r>
              <a:rPr lang="ru-RU" sz="1400" dirty="0" err="1">
                <a:latin typeface="Bahnschrift Condensed" panose="020B0502040204020203" pitchFamily="34" charset="0"/>
              </a:rPr>
              <a:t>гозоглиптину</a:t>
            </a:r>
            <a:r>
              <a:rPr lang="ru-RU" sz="1400" dirty="0">
                <a:latin typeface="Bahnschrift Condensed" panose="020B0502040204020203" pitchFamily="34" charset="0"/>
              </a:rPr>
              <a:t> или другим компонентам препарата.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Тяжелая форма диабетической нефропатии.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Беременность и период грудного вскармливания.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i="1" dirty="0">
                <a:latin typeface="Bahnschrift Condensed" panose="020B0502040204020203" pitchFamily="34" charset="0"/>
              </a:rPr>
              <a:t>Побочные эффекты:</a:t>
            </a:r>
            <a:endParaRPr lang="ru-RU" sz="14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Головная боль, боли в животе, тошнота.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Гипогликемия (в комбинации с другими антидиабетическими средствами).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Кожные высыпания.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FC82E-DEEA-1F80-84E8-1A45ED41CB29}"/>
              </a:ext>
            </a:extLst>
          </p:cNvPr>
          <p:cNvSpPr txBox="1"/>
          <p:nvPr/>
        </p:nvSpPr>
        <p:spPr>
          <a:xfrm>
            <a:off x="7230361" y="596409"/>
            <a:ext cx="348556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latin typeface="Bahnschrift Condensed" panose="020B0502040204020203" pitchFamily="34" charset="0"/>
              </a:rPr>
              <a:t>3. Голда (</a:t>
            </a:r>
            <a:r>
              <a:rPr lang="ru-RU" sz="1400" b="1" dirty="0" err="1">
                <a:latin typeface="Bahnschrift Condensed" panose="020B0502040204020203" pitchFamily="34" charset="0"/>
              </a:rPr>
              <a:t>Гликлазид</a:t>
            </a:r>
            <a:r>
              <a:rPr lang="ru-RU" sz="1400" b="1" dirty="0">
                <a:latin typeface="Bahnschrift Condensed" panose="020B0502040204020203" pitchFamily="34" charset="0"/>
              </a:rPr>
              <a:t>)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i="1" dirty="0">
                <a:latin typeface="Bahnschrift Condensed" panose="020B0502040204020203" pitchFamily="34" charset="0"/>
              </a:rPr>
              <a:t>Действующее вещество:</a:t>
            </a:r>
            <a:r>
              <a:rPr lang="ru-RU" sz="1400" dirty="0">
                <a:latin typeface="Bahnschrift Condensed" panose="020B0502040204020203" pitchFamily="34" charset="0"/>
              </a:rPr>
              <a:t> </a:t>
            </a:r>
            <a:r>
              <a:rPr lang="ru-RU" sz="1400" dirty="0" err="1">
                <a:latin typeface="Bahnschrift Condensed" panose="020B0502040204020203" pitchFamily="34" charset="0"/>
              </a:rPr>
              <a:t>Гликлазид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i="1" dirty="0">
                <a:latin typeface="Bahnschrift Condensed" panose="020B0502040204020203" pitchFamily="34" charset="0"/>
              </a:rPr>
              <a:t>Фармакологическая группа:</a:t>
            </a:r>
            <a:r>
              <a:rPr lang="ru-RU" sz="1400" dirty="0">
                <a:latin typeface="Bahnschrift Condensed" panose="020B0502040204020203" pitchFamily="34" charset="0"/>
              </a:rPr>
              <a:t> Противодиабетические препараты, производные </a:t>
            </a:r>
            <a:r>
              <a:rPr lang="ru-RU" sz="1400" dirty="0" err="1">
                <a:latin typeface="Bahnschrift Condensed" panose="020B0502040204020203" pitchFamily="34" charset="0"/>
              </a:rPr>
              <a:t>сульфонилмочевины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i="1" dirty="0">
                <a:latin typeface="Bahnschrift Condensed" panose="020B0502040204020203" pitchFamily="34" charset="0"/>
              </a:rPr>
              <a:t>Форма выпуска:</a:t>
            </a:r>
            <a:r>
              <a:rPr lang="ru-RU" sz="1400" dirty="0">
                <a:latin typeface="Bahnschrift Condensed" panose="020B0502040204020203" pitchFamily="34" charset="0"/>
              </a:rPr>
              <a:t> Таблетки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i="1" dirty="0">
                <a:latin typeface="Bahnschrift Condensed" panose="020B0502040204020203" pitchFamily="34" charset="0"/>
              </a:rPr>
              <a:t>Показания к применению:</a:t>
            </a:r>
            <a:endParaRPr lang="ru-RU" sz="14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Лечение сахарного диабета 2 типа в комбинации с диетой и физической активностью.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Может использоваться в комбинации с </a:t>
            </a:r>
            <a:r>
              <a:rPr lang="ru-RU" sz="1400" dirty="0" err="1">
                <a:latin typeface="Bahnschrift Condensed" panose="020B0502040204020203" pitchFamily="34" charset="0"/>
              </a:rPr>
              <a:t>метформином</a:t>
            </a:r>
            <a:r>
              <a:rPr lang="ru-RU" sz="1400" dirty="0">
                <a:latin typeface="Bahnschrift Condensed" panose="020B0502040204020203" pitchFamily="34" charset="0"/>
              </a:rPr>
              <a:t> и другими гипогликемическими средствами.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i="1" dirty="0">
                <a:latin typeface="Bahnschrift Condensed" panose="020B0502040204020203" pitchFamily="34" charset="0"/>
              </a:rPr>
              <a:t>Способ применения:</a:t>
            </a:r>
            <a:endParaRPr lang="ru-RU" sz="14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Внутрь, во время или после еды.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Рекомендуемая начальная доза — 40-80 мг один раз в сутки, постепенно увеличивается до 320 мг в сутки, если необходимо.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i="1" dirty="0">
                <a:latin typeface="Bahnschrift Condensed" panose="020B0502040204020203" pitchFamily="34" charset="0"/>
              </a:rPr>
              <a:t>Противопоказания:</a:t>
            </a:r>
            <a:endParaRPr lang="ru-RU" sz="14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Гиперчувствительность к </a:t>
            </a:r>
            <a:r>
              <a:rPr lang="ru-RU" sz="1400" dirty="0" err="1">
                <a:latin typeface="Bahnschrift Condensed" panose="020B0502040204020203" pitchFamily="34" charset="0"/>
              </a:rPr>
              <a:t>гликлазидам</a:t>
            </a:r>
            <a:r>
              <a:rPr lang="ru-RU" sz="1400" dirty="0">
                <a:latin typeface="Bahnschrift Condensed" panose="020B0502040204020203" pitchFamily="34" charset="0"/>
              </a:rPr>
              <a:t> или любому из компонентов препарата.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Диабетическая прекома и кома, диабетический </a:t>
            </a:r>
            <a:r>
              <a:rPr lang="ru-RU" sz="1400" dirty="0" err="1">
                <a:latin typeface="Bahnschrift Condensed" panose="020B0502040204020203" pitchFamily="34" charset="0"/>
              </a:rPr>
              <a:t>кетоацидоз</a:t>
            </a:r>
            <a:r>
              <a:rPr lang="ru-RU" sz="1400" dirty="0">
                <a:latin typeface="Bahnschrift Condensed" panose="020B0502040204020203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Беременность и период грудного вскармливания.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i="1" dirty="0">
                <a:latin typeface="Bahnschrift Condensed" panose="020B0502040204020203" pitchFamily="34" charset="0"/>
              </a:rPr>
              <a:t>Побочные эффекты:</a:t>
            </a:r>
            <a:endParaRPr lang="ru-RU" sz="14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Гипогликемия, головная боль, тошнота, головокружение.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Кожные высыпания, зуд.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Нарушения со стороны ЖКТ: диарея, боль в животе.</a:t>
            </a:r>
          </a:p>
        </p:txBody>
      </p:sp>
    </p:spTree>
    <p:extLst>
      <p:ext uri="{BB962C8B-B14F-4D97-AF65-F5344CB8AC3E}">
        <p14:creationId xmlns:p14="http://schemas.microsoft.com/office/powerpoint/2010/main" val="811108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1E3D504-5651-563D-4D21-3C054B390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653" y="2620652"/>
            <a:ext cx="4237347" cy="42373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CDE159-0B9F-49B8-858E-6A12976F5E6A}"/>
              </a:ext>
            </a:extLst>
          </p:cNvPr>
          <p:cNvSpPr txBox="1"/>
          <p:nvPr/>
        </p:nvSpPr>
        <p:spPr>
          <a:xfrm>
            <a:off x="162613" y="201859"/>
            <a:ext cx="289167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1. </a:t>
            </a:r>
            <a:r>
              <a:rPr lang="ru-RU" b="1" dirty="0" err="1">
                <a:latin typeface="Bahnschrift Condensed" panose="020B0502040204020203" pitchFamily="34" charset="0"/>
              </a:rPr>
              <a:t>Мерифатин</a:t>
            </a:r>
            <a:r>
              <a:rPr lang="ru-RU" b="1" dirty="0">
                <a:latin typeface="Bahnschrift Condensed" panose="020B0502040204020203" pitchFamily="34" charset="0"/>
              </a:rPr>
              <a:t> (</a:t>
            </a:r>
            <a:r>
              <a:rPr lang="ru-RU" b="1" dirty="0" err="1">
                <a:latin typeface="Bahnschrift Condensed" panose="020B0502040204020203" pitchFamily="34" charset="0"/>
              </a:rPr>
              <a:t>Метформин</a:t>
            </a:r>
            <a:r>
              <a:rPr lang="ru-RU" b="1" dirty="0">
                <a:latin typeface="Bahnschrift Condensed" panose="020B0502040204020203" pitchFamily="34" charset="0"/>
              </a:rPr>
              <a:t>)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Механизм действия: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 err="1">
                <a:latin typeface="Bahnschrift Condensed" panose="020B0502040204020203" pitchFamily="34" charset="0"/>
              </a:rPr>
              <a:t>Метформин</a:t>
            </a:r>
            <a:r>
              <a:rPr lang="ru-RU" dirty="0">
                <a:latin typeface="Bahnschrift Condensed" panose="020B0502040204020203" pitchFamily="34" charset="0"/>
              </a:rPr>
              <a:t> действует путем снижения продукции глюкозы в печени (глюконеогенез) и улучшения чувствительности тканей к инсулину. Он активирует AMP-активируемую </a:t>
            </a:r>
            <a:r>
              <a:rPr lang="ru-RU" dirty="0" err="1">
                <a:latin typeface="Bahnschrift Condensed" panose="020B0502040204020203" pitchFamily="34" charset="0"/>
              </a:rPr>
              <a:t>протеинкиназу</a:t>
            </a:r>
            <a:r>
              <a:rPr lang="ru-RU" dirty="0">
                <a:latin typeface="Bahnschrift Condensed" panose="020B0502040204020203" pitchFamily="34" charset="0"/>
              </a:rPr>
              <a:t> (AMPK), что приводит к угнетению синтеза глюкозы в печени и усилению захвата глюкозы в периферических тканях, таких как мышцы. Это уменьшает уровень глюкозы в крови. Также </a:t>
            </a:r>
            <a:r>
              <a:rPr lang="ru-RU" dirty="0" err="1">
                <a:latin typeface="Bahnschrift Condensed" panose="020B0502040204020203" pitchFamily="34" charset="0"/>
              </a:rPr>
              <a:t>метформин</a:t>
            </a:r>
            <a:r>
              <a:rPr lang="ru-RU" dirty="0">
                <a:latin typeface="Bahnschrift Condensed" panose="020B0502040204020203" pitchFamily="34" charset="0"/>
              </a:rPr>
              <a:t> стимулирует окисление жирных кислот, что может способствовать снижению веса у пациентов с ожирением.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Особенность: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Метформин</a:t>
            </a:r>
            <a:r>
              <a:rPr lang="ru-RU" dirty="0">
                <a:latin typeface="Bahnschrift Condensed" panose="020B0502040204020203" pitchFamily="34" charset="0"/>
              </a:rPr>
              <a:t> не вызывает гипогликемии в </a:t>
            </a:r>
            <a:r>
              <a:rPr lang="ru-RU" dirty="0" err="1">
                <a:latin typeface="Bahnschrift Condensed" panose="020B0502040204020203" pitchFamily="34" charset="0"/>
              </a:rPr>
              <a:t>монотерапии</a:t>
            </a:r>
            <a:r>
              <a:rPr lang="ru-RU" dirty="0">
                <a:latin typeface="Bahnschrift Condensed" panose="020B0502040204020203" pitchFamily="34" charset="0"/>
              </a:rPr>
              <a:t>, так как не стимулирует выработку инсулина, а действует непосредственно на ткани.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9ACE99-9965-F95C-A089-E563BD25CC31}"/>
              </a:ext>
            </a:extLst>
          </p:cNvPr>
          <p:cNvSpPr txBox="1"/>
          <p:nvPr/>
        </p:nvSpPr>
        <p:spPr>
          <a:xfrm>
            <a:off x="2968660" y="201859"/>
            <a:ext cx="30425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2. </a:t>
            </a:r>
            <a:r>
              <a:rPr lang="ru-RU" b="1" dirty="0" err="1">
                <a:latin typeface="Bahnschrift Condensed" panose="020B0502040204020203" pitchFamily="34" charset="0"/>
              </a:rPr>
              <a:t>Сатерекс</a:t>
            </a:r>
            <a:r>
              <a:rPr lang="ru-RU" b="1" dirty="0">
                <a:latin typeface="Bahnschrift Condensed" panose="020B0502040204020203" pitchFamily="34" charset="0"/>
              </a:rPr>
              <a:t> (</a:t>
            </a:r>
            <a:r>
              <a:rPr lang="ru-RU" b="1" dirty="0" err="1">
                <a:latin typeface="Bahnschrift Condensed" panose="020B0502040204020203" pitchFamily="34" charset="0"/>
              </a:rPr>
              <a:t>Гозоглиптин</a:t>
            </a:r>
            <a:r>
              <a:rPr lang="ru-RU" b="1" dirty="0">
                <a:latin typeface="Bahnschrift Condensed" panose="020B0502040204020203" pitchFamily="34" charset="0"/>
              </a:rPr>
              <a:t>)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Механизм действия: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 err="1">
                <a:latin typeface="Bahnschrift Condensed" panose="020B0502040204020203" pitchFamily="34" charset="0"/>
              </a:rPr>
              <a:t>Гозоглиптин</a:t>
            </a:r>
            <a:r>
              <a:rPr lang="ru-RU" dirty="0">
                <a:latin typeface="Bahnschrift Condensed" panose="020B0502040204020203" pitchFamily="34" charset="0"/>
              </a:rPr>
              <a:t> является ингибитором DPP-4 (дипептидилпептидаза-4), фермента, который расщепляет </a:t>
            </a:r>
            <a:r>
              <a:rPr lang="ru-RU" dirty="0" err="1">
                <a:latin typeface="Bahnschrift Condensed" panose="020B0502040204020203" pitchFamily="34" charset="0"/>
              </a:rPr>
              <a:t>инкретины</a:t>
            </a:r>
            <a:r>
              <a:rPr lang="ru-RU" dirty="0">
                <a:latin typeface="Bahnschrift Condensed" panose="020B0502040204020203" pitchFamily="34" charset="0"/>
              </a:rPr>
              <a:t>, такие как </a:t>
            </a:r>
            <a:r>
              <a:rPr lang="ru-RU" dirty="0" err="1">
                <a:latin typeface="Bahnschrift Condensed" panose="020B0502040204020203" pitchFamily="34" charset="0"/>
              </a:rPr>
              <a:t>глюкагоноподобный</a:t>
            </a:r>
            <a:r>
              <a:rPr lang="ru-RU" dirty="0">
                <a:latin typeface="Bahnschrift Condensed" panose="020B0502040204020203" pitchFamily="34" charset="0"/>
              </a:rPr>
              <a:t> пептид-1 (GLP-1) и </a:t>
            </a:r>
            <a:r>
              <a:rPr lang="ru-RU" dirty="0" err="1">
                <a:latin typeface="Bahnschrift Condensed" panose="020B0502040204020203" pitchFamily="34" charset="0"/>
              </a:rPr>
              <a:t>глюкозозависимый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инсулинотропный</a:t>
            </a:r>
            <a:r>
              <a:rPr lang="ru-RU" dirty="0">
                <a:latin typeface="Bahnschrift Condensed" panose="020B0502040204020203" pitchFamily="34" charset="0"/>
              </a:rPr>
              <a:t> полипептид (GIP). </a:t>
            </a:r>
            <a:r>
              <a:rPr lang="ru-RU" dirty="0" err="1">
                <a:latin typeface="Bahnschrift Condensed" panose="020B0502040204020203" pitchFamily="34" charset="0"/>
              </a:rPr>
              <a:t>Инкретины</a:t>
            </a:r>
            <a:r>
              <a:rPr lang="ru-RU" dirty="0">
                <a:latin typeface="Bahnschrift Condensed" panose="020B0502040204020203" pitchFamily="34" charset="0"/>
              </a:rPr>
              <a:t> играют ключевую роль в стимуляции секреции инсулина после еды. Инактивация DPP-4 приводит к повышению уровня активных </a:t>
            </a:r>
            <a:r>
              <a:rPr lang="ru-RU" dirty="0" err="1">
                <a:latin typeface="Bahnschrift Condensed" panose="020B0502040204020203" pitchFamily="34" charset="0"/>
              </a:rPr>
              <a:t>инкретинов</a:t>
            </a:r>
            <a:r>
              <a:rPr lang="ru-RU" dirty="0">
                <a:latin typeface="Bahnschrift Condensed" panose="020B0502040204020203" pitchFamily="34" charset="0"/>
              </a:rPr>
              <a:t>, что способствует увеличению секреции инсулина и снижению уровня глюкозы в крови, особенно после еды.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Особенность: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Гозоглиптин</a:t>
            </a:r>
            <a:r>
              <a:rPr lang="ru-RU" dirty="0">
                <a:latin typeface="Bahnschrift Condensed" panose="020B0502040204020203" pitchFamily="34" charset="0"/>
              </a:rPr>
              <a:t> не вызывает гипогликемии, так как инсулин выделяется только при повышении уровня глюкозы в крови, и действует в зависимости от уровня сахара.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EBC49-F7F1-E2BB-4929-17CC0DB7C3A0}"/>
              </a:ext>
            </a:extLst>
          </p:cNvPr>
          <p:cNvSpPr txBox="1"/>
          <p:nvPr/>
        </p:nvSpPr>
        <p:spPr>
          <a:xfrm>
            <a:off x="5860332" y="201859"/>
            <a:ext cx="63316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3. Голда (</a:t>
            </a:r>
            <a:r>
              <a:rPr lang="ru-RU" b="1" dirty="0" err="1">
                <a:latin typeface="Bahnschrift Condensed" panose="020B0502040204020203" pitchFamily="34" charset="0"/>
              </a:rPr>
              <a:t>Гликлазид</a:t>
            </a:r>
            <a:r>
              <a:rPr lang="ru-RU" b="1" dirty="0">
                <a:latin typeface="Bahnschrift Condensed" panose="020B0502040204020203" pitchFamily="34" charset="0"/>
              </a:rPr>
              <a:t>)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Механизм действия: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 err="1">
                <a:latin typeface="Bahnschrift Condensed" panose="020B0502040204020203" pitchFamily="34" charset="0"/>
              </a:rPr>
              <a:t>Гликлазид</a:t>
            </a:r>
            <a:r>
              <a:rPr lang="ru-RU" dirty="0">
                <a:latin typeface="Bahnschrift Condensed" panose="020B0502040204020203" pitchFamily="34" charset="0"/>
              </a:rPr>
              <a:t> является производным </a:t>
            </a:r>
            <a:r>
              <a:rPr lang="ru-RU" dirty="0" err="1">
                <a:latin typeface="Bahnschrift Condensed" panose="020B0502040204020203" pitchFamily="34" charset="0"/>
              </a:rPr>
              <a:t>сульфонилмочевины</a:t>
            </a:r>
            <a:r>
              <a:rPr lang="ru-RU" dirty="0">
                <a:latin typeface="Bahnschrift Condensed" panose="020B0502040204020203" pitchFamily="34" charset="0"/>
              </a:rPr>
              <a:t>, который действует путем стимуляции секреции инсулина из β-клеток поджелудочной железы. Он связывается с определенными участками калиевых каналов, регулирующих мембранный потенциал клеток, что приводит к деполяризации мембраны β-клеток и открытию кальциевых каналов. Это вызывает выброс инсулина в ответ на повышение уровня глюкозы в крови. </a:t>
            </a:r>
            <a:r>
              <a:rPr lang="ru-RU" dirty="0" err="1">
                <a:latin typeface="Bahnschrift Condensed" panose="020B0502040204020203" pitchFamily="34" charset="0"/>
              </a:rPr>
              <a:t>Гликлазид</a:t>
            </a:r>
            <a:r>
              <a:rPr lang="ru-RU" dirty="0">
                <a:latin typeface="Bahnschrift Condensed" panose="020B0502040204020203" pitchFamily="34" charset="0"/>
              </a:rPr>
              <a:t> также может улучшать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A7FBC8-98BF-3479-6113-8EB84AA43A8E}"/>
              </a:ext>
            </a:extLst>
          </p:cNvPr>
          <p:cNvSpPr txBox="1"/>
          <p:nvPr/>
        </p:nvSpPr>
        <p:spPr>
          <a:xfrm>
            <a:off x="5860332" y="2407762"/>
            <a:ext cx="218073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Bahnschrift Condensed" panose="020B0502040204020203" pitchFamily="34" charset="0"/>
              </a:rPr>
              <a:t>чувствительность клеток к инсулину и уменьшать продукцию глюкозы в печени.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Особенность: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Гликлазид</a:t>
            </a:r>
            <a:r>
              <a:rPr lang="ru-RU" dirty="0">
                <a:latin typeface="Bahnschrift Condensed" panose="020B0502040204020203" pitchFamily="34" charset="0"/>
              </a:rPr>
              <a:t> стимулирует инсулиновую секрецию, но не вызывает гипогликемию в отсутствие повышенного уровня глюкозы, что делает его безопасным при правильном применении.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2080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C8A2CF-4D5F-B089-6C47-A906567F5781}"/>
              </a:ext>
            </a:extLst>
          </p:cNvPr>
          <p:cNvSpPr txBox="1"/>
          <p:nvPr/>
        </p:nvSpPr>
        <p:spPr>
          <a:xfrm>
            <a:off x="7129295" y="0"/>
            <a:ext cx="654346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Т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А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Р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Г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Е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85125-FD42-64E4-64C7-2A9166443D60}"/>
              </a:ext>
            </a:extLst>
          </p:cNvPr>
          <p:cNvSpPr txBox="1"/>
          <p:nvPr/>
        </p:nvSpPr>
        <p:spPr>
          <a:xfrm>
            <a:off x="134332" y="108312"/>
            <a:ext cx="22035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1. </a:t>
            </a:r>
            <a:r>
              <a:rPr lang="ru-RU" b="1" dirty="0" err="1">
                <a:latin typeface="Bahnschrift Condensed" panose="020B0502040204020203" pitchFamily="34" charset="0"/>
              </a:rPr>
              <a:t>Мерифатин</a:t>
            </a:r>
            <a:r>
              <a:rPr lang="ru-RU" b="1" dirty="0">
                <a:latin typeface="Bahnschrift Condensed" panose="020B0502040204020203" pitchFamily="34" charset="0"/>
              </a:rPr>
              <a:t> (</a:t>
            </a:r>
            <a:r>
              <a:rPr lang="ru-RU" b="1" dirty="0" err="1">
                <a:latin typeface="Bahnschrift Condensed" panose="020B0502040204020203" pitchFamily="34" charset="0"/>
              </a:rPr>
              <a:t>Метформин</a:t>
            </a:r>
            <a:r>
              <a:rPr lang="ru-RU" b="1" dirty="0">
                <a:latin typeface="Bahnschrift Condensed" panose="020B0502040204020203" pitchFamily="34" charset="0"/>
              </a:rPr>
              <a:t>)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Основные специалисты: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Эндокринологи</a:t>
            </a:r>
            <a:r>
              <a:rPr lang="ru-RU" dirty="0">
                <a:latin typeface="Bahnschrift Condensed" panose="020B0502040204020203" pitchFamily="34" charset="0"/>
              </a:rPr>
              <a:t> – назначают при сахарном диабете 2 типа для контроля уровня сахара в крови и улучшения чувствительности тканей к инсулину.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Терапевты</a:t>
            </a:r>
            <a:r>
              <a:rPr lang="ru-RU" dirty="0">
                <a:latin typeface="Bahnschrift Condensed" panose="020B0502040204020203" pitchFamily="34" charset="0"/>
              </a:rPr>
              <a:t> – могут назначать пациентам с </a:t>
            </a:r>
            <a:r>
              <a:rPr lang="ru-RU" dirty="0" err="1">
                <a:latin typeface="Bahnschrift Condensed" panose="020B0502040204020203" pitchFamily="34" charset="0"/>
              </a:rPr>
              <a:t>преддиабетом</a:t>
            </a:r>
            <a:r>
              <a:rPr lang="ru-RU" dirty="0">
                <a:latin typeface="Bahnschrift Condensed" panose="020B0502040204020203" pitchFamily="34" charset="0"/>
              </a:rPr>
              <a:t> или ранней стадией диабета для профилактики заболевания.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Кардиологи</a:t>
            </a:r>
            <a:r>
              <a:rPr lang="ru-RU" dirty="0">
                <a:latin typeface="Bahnschrift Condensed" panose="020B0502040204020203" pitchFamily="34" charset="0"/>
              </a:rPr>
              <a:t> – используют при диабете 2 типа с сопутствующими сердечно-сосудистыми заболеваниями для снижения риска осложнений.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E8F47-19F5-C7F1-6A82-974C62EC4909}"/>
              </a:ext>
            </a:extLst>
          </p:cNvPr>
          <p:cNvSpPr txBox="1"/>
          <p:nvPr/>
        </p:nvSpPr>
        <p:spPr>
          <a:xfrm>
            <a:off x="2392869" y="108312"/>
            <a:ext cx="220351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2. </a:t>
            </a:r>
            <a:r>
              <a:rPr lang="ru-RU" b="1" dirty="0" err="1">
                <a:latin typeface="Bahnschrift Condensed" panose="020B0502040204020203" pitchFamily="34" charset="0"/>
              </a:rPr>
              <a:t>Сатерекс</a:t>
            </a:r>
            <a:r>
              <a:rPr lang="ru-RU" b="1" dirty="0">
                <a:latin typeface="Bahnschrift Condensed" panose="020B0502040204020203" pitchFamily="34" charset="0"/>
              </a:rPr>
              <a:t> (</a:t>
            </a:r>
            <a:r>
              <a:rPr lang="ru-RU" b="1" dirty="0" err="1">
                <a:latin typeface="Bahnschrift Condensed" panose="020B0502040204020203" pitchFamily="34" charset="0"/>
              </a:rPr>
              <a:t>Гозоглиптин</a:t>
            </a:r>
            <a:r>
              <a:rPr lang="ru-RU" b="1" dirty="0">
                <a:latin typeface="Bahnschrift Condensed" panose="020B0502040204020203" pitchFamily="34" charset="0"/>
              </a:rPr>
              <a:t>)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Основные специалисты: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Эндокринологи</a:t>
            </a:r>
            <a:r>
              <a:rPr lang="ru-RU" dirty="0">
                <a:latin typeface="Bahnschrift Condensed" panose="020B0502040204020203" pitchFamily="34" charset="0"/>
              </a:rPr>
              <a:t> – назначают при сахарном диабете 2 типа, особенно если другие препараты не дают должного эффекта.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Терапевты</a:t>
            </a:r>
            <a:r>
              <a:rPr lang="ru-RU" dirty="0">
                <a:latin typeface="Bahnschrift Condensed" panose="020B0502040204020203" pitchFamily="34" charset="0"/>
              </a:rPr>
              <a:t> – могут использовать для контроля уровня глюкозы у пациентов с диабетом 2 типа, когда требуется дополнительная терапия.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Кардиологи</a:t>
            </a:r>
            <a:r>
              <a:rPr lang="ru-RU" dirty="0">
                <a:latin typeface="Bahnschrift Condensed" panose="020B0502040204020203" pitchFamily="34" charset="0"/>
              </a:rPr>
              <a:t> – используют в лечении диабетических пациентов с заболеваниями сердца для контроля уровня сахара и снижения риска сердечно-сосудистых заболеваний.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59AC9-71F9-958D-AB15-C113620F7159}"/>
              </a:ext>
            </a:extLst>
          </p:cNvPr>
          <p:cNvSpPr txBox="1"/>
          <p:nvPr/>
        </p:nvSpPr>
        <p:spPr>
          <a:xfrm>
            <a:off x="4651407" y="108312"/>
            <a:ext cx="238099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3. Голда (</a:t>
            </a:r>
            <a:r>
              <a:rPr lang="ru-RU" b="1" dirty="0" err="1">
                <a:latin typeface="Bahnschrift Condensed" panose="020B0502040204020203" pitchFamily="34" charset="0"/>
              </a:rPr>
              <a:t>Гликлазид</a:t>
            </a:r>
            <a:r>
              <a:rPr lang="ru-RU" b="1" dirty="0">
                <a:latin typeface="Bahnschrift Condensed" panose="020B0502040204020203" pitchFamily="34" charset="0"/>
              </a:rPr>
              <a:t>)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Основные специалисты: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Эндокринологи</a:t>
            </a:r>
            <a:r>
              <a:rPr lang="ru-RU" dirty="0">
                <a:latin typeface="Bahnschrift Condensed" panose="020B0502040204020203" pitchFamily="34" charset="0"/>
              </a:rPr>
              <a:t> – применяют при сахарном диабете 2 типа для контроля уровня глюкозы в крови и улучшения инсулиновой чувствительности.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Терапевты</a:t>
            </a:r>
            <a:r>
              <a:rPr lang="ru-RU" dirty="0">
                <a:latin typeface="Bahnschrift Condensed" panose="020B0502040204020203" pitchFamily="34" charset="0"/>
              </a:rPr>
              <a:t> – могут назначать при диабете 2 типа в качестве </a:t>
            </a:r>
            <a:r>
              <a:rPr lang="ru-RU" dirty="0" err="1">
                <a:latin typeface="Bahnschrift Condensed" panose="020B0502040204020203" pitchFamily="34" charset="0"/>
              </a:rPr>
              <a:t>монотерапии</a:t>
            </a:r>
            <a:r>
              <a:rPr lang="ru-RU" dirty="0">
                <a:latin typeface="Bahnschrift Condensed" panose="020B0502040204020203" pitchFamily="34" charset="0"/>
              </a:rPr>
              <a:t> или в комбинации с другими противодиабетическими средствами.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Кардиологи</a:t>
            </a:r>
            <a:r>
              <a:rPr lang="ru-RU" dirty="0">
                <a:latin typeface="Bahnschrift Condensed" panose="020B0502040204020203" pitchFamily="34" charset="0"/>
              </a:rPr>
              <a:t> – используют при диабете с сопутствующими сердечно-сосудистыми заболеваниями для уменьшения риска осложнений.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DA53847-61BC-5A90-6CA4-A4303BE2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604" y="0"/>
            <a:ext cx="4172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01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4B0A70-EC06-BE86-0E70-DF2FB2EB2B85}"/>
              </a:ext>
            </a:extLst>
          </p:cNvPr>
          <p:cNvSpPr txBox="1"/>
          <p:nvPr/>
        </p:nvSpPr>
        <p:spPr>
          <a:xfrm>
            <a:off x="162612" y="197346"/>
            <a:ext cx="3372440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Bahnschrift Condensed" panose="020B0502040204020203" pitchFamily="34" charset="0"/>
              </a:rPr>
              <a:t>1. </a:t>
            </a:r>
            <a:r>
              <a:rPr lang="ru-RU" sz="1600" b="1" dirty="0" err="1">
                <a:latin typeface="Bahnschrift Condensed" panose="020B0502040204020203" pitchFamily="34" charset="0"/>
              </a:rPr>
              <a:t>Мерифатин</a:t>
            </a:r>
            <a:r>
              <a:rPr lang="ru-RU" sz="1600" b="1" dirty="0">
                <a:latin typeface="Bahnschrift Condensed" panose="020B0502040204020203" pitchFamily="34" charset="0"/>
              </a:rPr>
              <a:t> (</a:t>
            </a:r>
            <a:r>
              <a:rPr lang="ru-RU" sz="1600" b="1" dirty="0" err="1">
                <a:latin typeface="Bahnschrift Condensed" panose="020B0502040204020203" pitchFamily="34" charset="0"/>
              </a:rPr>
              <a:t>Метформин</a:t>
            </a:r>
            <a:r>
              <a:rPr lang="ru-RU" sz="1600" b="1" dirty="0">
                <a:latin typeface="Bahnschrift Condensed" panose="020B0502040204020203" pitchFamily="34" charset="0"/>
              </a:rPr>
              <a:t>)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b="1" dirty="0">
                <a:latin typeface="Bahnschrift Condensed" panose="020B0502040204020203" pitchFamily="34" charset="0"/>
              </a:rPr>
              <a:t>Фармакокинетика:</a:t>
            </a:r>
            <a:endParaRPr lang="ru-RU" sz="16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Биодоступность:</a:t>
            </a:r>
            <a:r>
              <a:rPr lang="ru-RU" sz="1600" dirty="0">
                <a:latin typeface="Bahnschrift Condensed" panose="020B0502040204020203" pitchFamily="34" charset="0"/>
              </a:rPr>
              <a:t> После перорального приема </a:t>
            </a:r>
            <a:r>
              <a:rPr lang="ru-RU" sz="1600" dirty="0" err="1">
                <a:latin typeface="Bahnschrift Condensed" panose="020B0502040204020203" pitchFamily="34" charset="0"/>
              </a:rPr>
              <a:t>метформин</a:t>
            </a:r>
            <a:r>
              <a:rPr lang="ru-RU" sz="1600" dirty="0">
                <a:latin typeface="Bahnschrift Condensed" panose="020B0502040204020203" pitchFamily="34" charset="0"/>
              </a:rPr>
              <a:t> быстро всасывается, максимальная концентрация в плазме достигается через 2-3 часа. Биодоступность составляет около 50-60% при приеме в виде обычных таблеток, но она может снижаться при приеме с пищей.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Метаболизм:</a:t>
            </a:r>
            <a:r>
              <a:rPr lang="ru-RU" sz="1600" dirty="0">
                <a:latin typeface="Bahnschrift Condensed" panose="020B0502040204020203" pitchFamily="34" charset="0"/>
              </a:rPr>
              <a:t> </a:t>
            </a:r>
            <a:r>
              <a:rPr lang="ru-RU" sz="1600" dirty="0" err="1">
                <a:latin typeface="Bahnschrift Condensed" panose="020B0502040204020203" pitchFamily="34" charset="0"/>
              </a:rPr>
              <a:t>Метформин</a:t>
            </a:r>
            <a:r>
              <a:rPr lang="ru-RU" sz="1600" dirty="0">
                <a:latin typeface="Bahnschrift Condensed" panose="020B0502040204020203" pitchFamily="34" charset="0"/>
              </a:rPr>
              <a:t> не </a:t>
            </a:r>
            <a:r>
              <a:rPr lang="ru-RU" sz="1600" dirty="0" err="1">
                <a:latin typeface="Bahnschrift Condensed" panose="020B0502040204020203" pitchFamily="34" charset="0"/>
              </a:rPr>
              <a:t>метаболизируется</a:t>
            </a:r>
            <a:r>
              <a:rPr lang="ru-RU" sz="1600" dirty="0">
                <a:latin typeface="Bahnschrift Condensed" panose="020B0502040204020203" pitchFamily="34" charset="0"/>
              </a:rPr>
              <a:t> в печени, его действие основывается на прямом воздействии на ткани и органы.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Выведение:</a:t>
            </a:r>
            <a:r>
              <a:rPr lang="ru-RU" sz="1600" dirty="0">
                <a:latin typeface="Bahnschrift Condensed" panose="020B0502040204020203" pitchFamily="34" charset="0"/>
              </a:rPr>
              <a:t> Препарат выводится преимущественно через почки в неизмененном виде. При нормальной функции почек период полувыведения составляет 6,5 часов.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Преимущества:</a:t>
            </a:r>
            <a:r>
              <a:rPr lang="ru-RU" sz="1600" dirty="0">
                <a:latin typeface="Bahnschrift Condensed" panose="020B0502040204020203" pitchFamily="34" charset="0"/>
              </a:rPr>
              <a:t> Препарат обладает низким риском гипогликемии и помогает эффективно контролировать уровень сахара в крови. Он также улучшает чувствительность клеток к инсулину и снижает уровень триглицеридов.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Ограничения:</a:t>
            </a:r>
            <a:r>
              <a:rPr lang="ru-RU" sz="1600" dirty="0">
                <a:latin typeface="Bahnschrift Condensed" panose="020B0502040204020203" pitchFamily="34" charset="0"/>
              </a:rPr>
              <a:t> Может вызывать </a:t>
            </a:r>
            <a:r>
              <a:rPr lang="ru-RU" sz="1600" dirty="0" err="1">
                <a:latin typeface="Bahnschrift Condensed" panose="020B0502040204020203" pitchFamily="34" charset="0"/>
              </a:rPr>
              <a:t>лактоацидоз</a:t>
            </a:r>
            <a:r>
              <a:rPr lang="ru-RU" sz="1600" dirty="0">
                <a:latin typeface="Bahnschrift Condensed" panose="020B0502040204020203" pitchFamily="34" charset="0"/>
              </a:rPr>
              <a:t>, особенно при наличии почечной недостаточности. Требует регулярного мониторинга функции почек и уровня молочной кислоты в крови.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A8EB0-D036-C87C-6ED1-7A0476BBC431}"/>
              </a:ext>
            </a:extLst>
          </p:cNvPr>
          <p:cNvSpPr txBox="1"/>
          <p:nvPr/>
        </p:nvSpPr>
        <p:spPr>
          <a:xfrm>
            <a:off x="3535052" y="159022"/>
            <a:ext cx="3372441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Bahnschrift Condensed" panose="020B0502040204020203" pitchFamily="34" charset="0"/>
              </a:rPr>
              <a:t>2. </a:t>
            </a:r>
            <a:r>
              <a:rPr lang="ru-RU" sz="1600" b="1" dirty="0" err="1">
                <a:latin typeface="Bahnschrift Condensed" panose="020B0502040204020203" pitchFamily="34" charset="0"/>
              </a:rPr>
              <a:t>Сатерекс</a:t>
            </a:r>
            <a:r>
              <a:rPr lang="ru-RU" sz="1600" b="1" dirty="0">
                <a:latin typeface="Bahnschrift Condensed" panose="020B0502040204020203" pitchFamily="34" charset="0"/>
              </a:rPr>
              <a:t> (</a:t>
            </a:r>
            <a:r>
              <a:rPr lang="ru-RU" sz="1600" b="1" dirty="0" err="1">
                <a:latin typeface="Bahnschrift Condensed" panose="020B0502040204020203" pitchFamily="34" charset="0"/>
              </a:rPr>
              <a:t>Гозоглиптин</a:t>
            </a:r>
            <a:r>
              <a:rPr lang="ru-RU" sz="1600" b="1" dirty="0">
                <a:latin typeface="Bahnschrift Condensed" panose="020B0502040204020203" pitchFamily="34" charset="0"/>
              </a:rPr>
              <a:t>)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b="1" dirty="0">
                <a:latin typeface="Bahnschrift Condensed" panose="020B0502040204020203" pitchFamily="34" charset="0"/>
              </a:rPr>
              <a:t>Фармакокинетика:</a:t>
            </a:r>
            <a:endParaRPr lang="ru-RU" sz="16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Биодоступность:</a:t>
            </a:r>
            <a:r>
              <a:rPr lang="ru-RU" sz="1600" dirty="0">
                <a:latin typeface="Bahnschrift Condensed" panose="020B0502040204020203" pitchFamily="34" charset="0"/>
              </a:rPr>
              <a:t> После перорального приема </a:t>
            </a:r>
            <a:r>
              <a:rPr lang="ru-RU" sz="1600" dirty="0" err="1">
                <a:latin typeface="Bahnschrift Condensed" panose="020B0502040204020203" pitchFamily="34" charset="0"/>
              </a:rPr>
              <a:t>гозоглиптин</a:t>
            </a:r>
            <a:r>
              <a:rPr lang="ru-RU" sz="1600" dirty="0">
                <a:latin typeface="Bahnschrift Condensed" panose="020B0502040204020203" pitchFamily="34" charset="0"/>
              </a:rPr>
              <a:t> хорошо всасывается. Максимальная концентрация в плазме достигается через 1-2 часа после приема. Биодоступность составляет около 90%.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Метаболизм:</a:t>
            </a:r>
            <a:r>
              <a:rPr lang="ru-RU" sz="1600" dirty="0">
                <a:latin typeface="Bahnschrift Condensed" panose="020B0502040204020203" pitchFamily="34" charset="0"/>
              </a:rPr>
              <a:t> </a:t>
            </a:r>
            <a:r>
              <a:rPr lang="ru-RU" sz="1600" dirty="0" err="1">
                <a:latin typeface="Bahnschrift Condensed" panose="020B0502040204020203" pitchFamily="34" charset="0"/>
              </a:rPr>
              <a:t>Гозоглиптин</a:t>
            </a:r>
            <a:r>
              <a:rPr lang="ru-RU" sz="1600" dirty="0">
                <a:latin typeface="Bahnschrift Condensed" panose="020B0502040204020203" pitchFamily="34" charset="0"/>
              </a:rPr>
              <a:t> </a:t>
            </a:r>
            <a:r>
              <a:rPr lang="ru-RU" sz="1600" dirty="0" err="1">
                <a:latin typeface="Bahnschrift Condensed" panose="020B0502040204020203" pitchFamily="34" charset="0"/>
              </a:rPr>
              <a:t>метаболизируется</a:t>
            </a:r>
            <a:r>
              <a:rPr lang="ru-RU" sz="1600" dirty="0">
                <a:latin typeface="Bahnschrift Condensed" panose="020B0502040204020203" pitchFamily="34" charset="0"/>
              </a:rPr>
              <a:t> в печени с участием фермента CYP3A4. Основной метаболит не обладает значимой активностью.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Выведение:</a:t>
            </a:r>
            <a:r>
              <a:rPr lang="ru-RU" sz="1600" dirty="0">
                <a:latin typeface="Bahnschrift Condensed" panose="020B0502040204020203" pitchFamily="34" charset="0"/>
              </a:rPr>
              <a:t> Выводится преимущественно через почки, менее 20% дозы выводится через кишечник. Период полувыведения составляет около 24 часов.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Преимущества:</a:t>
            </a:r>
            <a:r>
              <a:rPr lang="ru-RU" sz="1600" dirty="0">
                <a:latin typeface="Bahnschrift Condensed" panose="020B0502040204020203" pitchFamily="34" charset="0"/>
              </a:rPr>
              <a:t> </a:t>
            </a:r>
            <a:r>
              <a:rPr lang="ru-RU" sz="1600" dirty="0" err="1">
                <a:latin typeface="Bahnschrift Condensed" panose="020B0502040204020203" pitchFamily="34" charset="0"/>
              </a:rPr>
              <a:t>Гозоглиптин</a:t>
            </a:r>
            <a:r>
              <a:rPr lang="ru-RU" sz="1600" dirty="0">
                <a:latin typeface="Bahnschrift Condensed" panose="020B0502040204020203" pitchFamily="34" charset="0"/>
              </a:rPr>
              <a:t> эффективно контролирует уровень сахара в крови, активируя </a:t>
            </a:r>
            <a:r>
              <a:rPr lang="ru-RU" sz="1600" dirty="0" err="1">
                <a:latin typeface="Bahnschrift Condensed" panose="020B0502040204020203" pitchFamily="34" charset="0"/>
              </a:rPr>
              <a:t>инкретиновые</a:t>
            </a:r>
            <a:r>
              <a:rPr lang="ru-RU" sz="1600" dirty="0">
                <a:latin typeface="Bahnschrift Condensed" panose="020B0502040204020203" pitchFamily="34" charset="0"/>
              </a:rPr>
              <a:t> системы и стимулируя секрецию инсулина. Препарат хорошо переносится и не вызывает гипогликемии при применении в </a:t>
            </a:r>
            <a:r>
              <a:rPr lang="ru-RU" sz="1600" dirty="0" err="1">
                <a:latin typeface="Bahnschrift Condensed" panose="020B0502040204020203" pitchFamily="34" charset="0"/>
              </a:rPr>
              <a:t>монотерапии</a:t>
            </a:r>
            <a:r>
              <a:rPr lang="ru-RU" sz="1600" dirty="0">
                <a:latin typeface="Bahnschrift Condensed" panose="020B0502040204020203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Ограничения:</a:t>
            </a:r>
            <a:r>
              <a:rPr lang="ru-RU" sz="1600" dirty="0">
                <a:latin typeface="Bahnschrift Condensed" panose="020B0502040204020203" pitchFamily="34" charset="0"/>
              </a:rPr>
              <a:t> Может вызывать головную боль, инфекционные заболевания дыхательных путей и тошноту. Требует мониторинга функции почек, особенно у пациентов с почечной недостаточностью.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B6684-24AC-C3A2-17F2-9FC06D02ADFE}"/>
              </a:ext>
            </a:extLst>
          </p:cNvPr>
          <p:cNvSpPr txBox="1"/>
          <p:nvPr/>
        </p:nvSpPr>
        <p:spPr>
          <a:xfrm>
            <a:off x="6780230" y="197346"/>
            <a:ext cx="3499703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Bahnschrift Condensed" panose="020B0502040204020203" pitchFamily="34" charset="0"/>
              </a:rPr>
              <a:t>3. Голда (</a:t>
            </a:r>
            <a:r>
              <a:rPr lang="ru-RU" sz="1600" b="1" dirty="0" err="1">
                <a:latin typeface="Bahnschrift Condensed" panose="020B0502040204020203" pitchFamily="34" charset="0"/>
              </a:rPr>
              <a:t>Гликлазид</a:t>
            </a:r>
            <a:r>
              <a:rPr lang="ru-RU" sz="1600" b="1" dirty="0">
                <a:latin typeface="Bahnschrift Condensed" panose="020B0502040204020203" pitchFamily="34" charset="0"/>
              </a:rPr>
              <a:t>)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b="1" dirty="0">
                <a:latin typeface="Bahnschrift Condensed" panose="020B0502040204020203" pitchFamily="34" charset="0"/>
              </a:rPr>
              <a:t>Фармакокинетика:</a:t>
            </a:r>
            <a:endParaRPr lang="ru-RU" sz="16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Биодоступность:</a:t>
            </a:r>
            <a:r>
              <a:rPr lang="ru-RU" sz="1600" dirty="0">
                <a:latin typeface="Bahnschrift Condensed" panose="020B0502040204020203" pitchFamily="34" charset="0"/>
              </a:rPr>
              <a:t> </a:t>
            </a:r>
            <a:r>
              <a:rPr lang="ru-RU" sz="1600" dirty="0" err="1">
                <a:latin typeface="Bahnschrift Condensed" panose="020B0502040204020203" pitchFamily="34" charset="0"/>
              </a:rPr>
              <a:t>Гликлазид</a:t>
            </a:r>
            <a:r>
              <a:rPr lang="ru-RU" sz="1600" dirty="0">
                <a:latin typeface="Bahnschrift Condensed" panose="020B0502040204020203" pitchFamily="34" charset="0"/>
              </a:rPr>
              <a:t> хорошо всасывается после перорального приема, максимальная концентрация в плазме достигается через 4-6 часов. Биодоступность составляет около 80%.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Метаболизм:</a:t>
            </a:r>
            <a:r>
              <a:rPr lang="ru-RU" sz="1600" dirty="0">
                <a:latin typeface="Bahnschrift Condensed" panose="020B0502040204020203" pitchFamily="34" charset="0"/>
              </a:rPr>
              <a:t> Препарат </a:t>
            </a:r>
            <a:r>
              <a:rPr lang="ru-RU" sz="1600" dirty="0" err="1">
                <a:latin typeface="Bahnschrift Condensed" panose="020B0502040204020203" pitchFamily="34" charset="0"/>
              </a:rPr>
              <a:t>метаболизируется</a:t>
            </a:r>
            <a:r>
              <a:rPr lang="ru-RU" sz="1600" dirty="0">
                <a:latin typeface="Bahnschrift Condensed" panose="020B0502040204020203" pitchFamily="34" charset="0"/>
              </a:rPr>
              <a:t> в печени с участием ферментов CYP2C9 и CYP3A4. Основной метаболит не активен.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Выведение:</a:t>
            </a:r>
            <a:r>
              <a:rPr lang="ru-RU" sz="1600" dirty="0">
                <a:latin typeface="Bahnschrift Condensed" panose="020B0502040204020203" pitchFamily="34" charset="0"/>
              </a:rPr>
              <a:t> Выводится через почки в виде метаболитов, менее 10% дозы выводится в неизмененном виде. Период полувыведения составляет около 10-12 часов.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Преимущества:</a:t>
            </a:r>
            <a:r>
              <a:rPr lang="ru-RU" sz="1600" dirty="0">
                <a:latin typeface="Bahnschrift Condensed" panose="020B0502040204020203" pitchFamily="34" charset="0"/>
              </a:rPr>
              <a:t> </a:t>
            </a:r>
            <a:r>
              <a:rPr lang="ru-RU" sz="1600" dirty="0" err="1">
                <a:latin typeface="Bahnschrift Condensed" panose="020B0502040204020203" pitchFamily="34" charset="0"/>
              </a:rPr>
              <a:t>Гликлазид</a:t>
            </a:r>
            <a:r>
              <a:rPr lang="ru-RU" sz="1600" dirty="0">
                <a:latin typeface="Bahnschrift Condensed" panose="020B0502040204020203" pitchFamily="34" charset="0"/>
              </a:rPr>
              <a:t> эффективно снижает уровень глюкозы в крови, стимулируя секрецию инсулина и улучшая инсулиновую чувствительность. Он имеет относительно короткий период полувыведения, что позволяет контролировать уровень сахара в крови на протяжении всего дня.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 Condensed" panose="020B0502040204020203" pitchFamily="34" charset="0"/>
              </a:rPr>
              <a:t>Ограничения:</a:t>
            </a:r>
            <a:r>
              <a:rPr lang="ru-RU" sz="1600" dirty="0">
                <a:latin typeface="Bahnschrift Condensed" panose="020B0502040204020203" pitchFamily="34" charset="0"/>
              </a:rPr>
              <a:t> Может вызывать гипогликемию, головную боль, диспепсические расстройства. Требует регулярного мониторинга уровня глюкозы в крови, особенно при изменении дозировки.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280288E-8536-DAF6-8544-5FE87BC07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33" y="0"/>
            <a:ext cx="1875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33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71A6D2-29BC-C495-1A0A-2496F8ED85B6}"/>
              </a:ext>
            </a:extLst>
          </p:cNvPr>
          <p:cNvSpPr txBox="1"/>
          <p:nvPr/>
        </p:nvSpPr>
        <p:spPr>
          <a:xfrm>
            <a:off x="127262" y="125086"/>
            <a:ext cx="5604235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latin typeface="Bahnschrift Condensed" panose="020B0502040204020203" pitchFamily="34" charset="0"/>
              </a:rPr>
              <a:t>Эторелекс</a:t>
            </a:r>
            <a:r>
              <a:rPr lang="ru-RU" sz="1400" dirty="0">
                <a:latin typeface="Bahnschrift Condensed" panose="020B0502040204020203" pitchFamily="34" charset="0"/>
              </a:rPr>
              <a:t> (действующее вещество: </a:t>
            </a:r>
            <a:r>
              <a:rPr lang="ru-RU" sz="1400" dirty="0" err="1">
                <a:latin typeface="Bahnschrift Condensed" panose="020B0502040204020203" pitchFamily="34" charset="0"/>
              </a:rPr>
              <a:t>эторикоксиб</a:t>
            </a:r>
            <a:r>
              <a:rPr lang="ru-RU" sz="1400" dirty="0">
                <a:latin typeface="Bahnschrift Condensed" panose="020B0502040204020203" pitchFamily="34" charset="0"/>
              </a:rPr>
              <a:t>) — это нестероидный противовоспалительный препарат (НПВП), относящийся к группе селективных ингибиторов циклооксигеназы-2 (ЦОГ-2).</a:t>
            </a:r>
          </a:p>
          <a:p>
            <a:r>
              <a:rPr lang="ru-RU" sz="1400" b="1" dirty="0">
                <a:latin typeface="Bahnschrift Condensed" panose="020B0502040204020203" pitchFamily="34" charset="0"/>
              </a:rPr>
              <a:t>Форма выпуска:</a:t>
            </a:r>
            <a:r>
              <a:rPr lang="ru-RU" sz="1400" dirty="0">
                <a:latin typeface="Bahnschrift Condensed" panose="020B0502040204020203" pitchFamily="34" charset="0"/>
              </a:rPr>
              <a:t> Таблетки, покрытые пленочной оболочкой, в дозировках 60 мг, 90 мг и 120 мг.</a:t>
            </a:r>
          </a:p>
          <a:p>
            <a:r>
              <a:rPr lang="ru-RU" sz="1400" b="1" dirty="0">
                <a:latin typeface="Bahnschrift Condensed" panose="020B0502040204020203" pitchFamily="34" charset="0"/>
              </a:rPr>
              <a:t>Показания к применению:</a:t>
            </a:r>
            <a:endParaRPr lang="ru-RU" sz="14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Симптоматическая терапия остеоартрита.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Симптоматическая терапия ревматоидного артрита.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Симптоматическая терапия </a:t>
            </a:r>
            <a:r>
              <a:rPr lang="ru-RU" sz="1400" dirty="0" err="1">
                <a:latin typeface="Bahnschrift Condensed" panose="020B0502040204020203" pitchFamily="34" charset="0"/>
              </a:rPr>
              <a:t>анкилозирующего</a:t>
            </a:r>
            <a:r>
              <a:rPr lang="ru-RU" sz="1400" dirty="0">
                <a:latin typeface="Bahnschrift Condensed" panose="020B0502040204020203" pitchFamily="34" charset="0"/>
              </a:rPr>
              <a:t> спондилита.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Облегчение боли и воспаления при остром подагрическом артрите.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Краткосрочное лечение умеренной боли после стоматологических операций.</a:t>
            </a:r>
          </a:p>
          <a:p>
            <a:r>
              <a:rPr lang="ru-RU" sz="1400" b="1" dirty="0">
                <a:latin typeface="Bahnschrift Condensed" panose="020B0502040204020203" pitchFamily="34" charset="0"/>
              </a:rPr>
              <a:t>Способ применения и дозы:</a:t>
            </a:r>
            <a:endParaRPr lang="ru-RU" sz="14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b="1" dirty="0">
                <a:latin typeface="Bahnschrift Condensed" panose="020B0502040204020203" pitchFamily="34" charset="0"/>
              </a:rPr>
              <a:t>Остеоартрит:</a:t>
            </a:r>
            <a:r>
              <a:rPr lang="ru-RU" sz="1400" dirty="0">
                <a:latin typeface="Bahnschrift Condensed" panose="020B0502040204020203" pitchFamily="34" charset="0"/>
              </a:rPr>
              <a:t> 60 мг 1 раз в сутки.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b="1" dirty="0">
                <a:latin typeface="Bahnschrift Condensed" panose="020B0502040204020203" pitchFamily="34" charset="0"/>
              </a:rPr>
              <a:t>Ревматоидный артрит:</a:t>
            </a:r>
            <a:r>
              <a:rPr lang="ru-RU" sz="1400" dirty="0">
                <a:latin typeface="Bahnschrift Condensed" panose="020B0502040204020203" pitchFamily="34" charset="0"/>
              </a:rPr>
              <a:t> 90 мг 1 раз в сутки.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b="1" dirty="0" err="1">
                <a:latin typeface="Bahnschrift Condensed" panose="020B0502040204020203" pitchFamily="34" charset="0"/>
              </a:rPr>
              <a:t>Анкилозирующий</a:t>
            </a:r>
            <a:r>
              <a:rPr lang="ru-RU" sz="1400" b="1" dirty="0">
                <a:latin typeface="Bahnschrift Condensed" panose="020B0502040204020203" pitchFamily="34" charset="0"/>
              </a:rPr>
              <a:t> спондилит:</a:t>
            </a:r>
            <a:r>
              <a:rPr lang="ru-RU" sz="1400" dirty="0">
                <a:latin typeface="Bahnschrift Condensed" panose="020B0502040204020203" pitchFamily="34" charset="0"/>
              </a:rPr>
              <a:t> 90 мг 1 раз в сутки.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b="1" dirty="0">
                <a:latin typeface="Bahnschrift Condensed" panose="020B0502040204020203" pitchFamily="34" charset="0"/>
              </a:rPr>
              <a:t>Острый подагрический артрит:</a:t>
            </a:r>
            <a:r>
              <a:rPr lang="ru-RU" sz="1400" dirty="0">
                <a:latin typeface="Bahnschrift Condensed" panose="020B0502040204020203" pitchFamily="34" charset="0"/>
              </a:rPr>
              <a:t> 120 мг 1 раз в сутки, курсом не более 8 дней.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b="1" dirty="0">
                <a:latin typeface="Bahnschrift Condensed" panose="020B0502040204020203" pitchFamily="34" charset="0"/>
              </a:rPr>
              <a:t>Боль после стоматологических операций:</a:t>
            </a:r>
            <a:r>
              <a:rPr lang="ru-RU" sz="1400" dirty="0">
                <a:latin typeface="Bahnschrift Condensed" panose="020B0502040204020203" pitchFamily="34" charset="0"/>
              </a:rPr>
              <a:t> 90 мг 1 раз в сутки, курсом не более 3 дней.</a:t>
            </a:r>
          </a:p>
          <a:p>
            <a:r>
              <a:rPr lang="ru-RU" sz="1400" dirty="0">
                <a:latin typeface="Bahnschrift Condensed" panose="020B0502040204020203" pitchFamily="34" charset="0"/>
              </a:rPr>
              <a:t>Таблетки принимают внутрь, независимо от приема пищи, запивая водой.</a:t>
            </a:r>
          </a:p>
          <a:p>
            <a:r>
              <a:rPr lang="ru-RU" sz="1400" b="1" dirty="0">
                <a:latin typeface="Bahnschrift Condensed" panose="020B0502040204020203" pitchFamily="34" charset="0"/>
              </a:rPr>
              <a:t>Противопоказания:</a:t>
            </a:r>
            <a:endParaRPr lang="ru-RU" sz="14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Повышенная чувствительность к </a:t>
            </a:r>
            <a:r>
              <a:rPr lang="ru-RU" sz="1400" dirty="0" err="1">
                <a:latin typeface="Bahnschrift Condensed" panose="020B0502040204020203" pitchFamily="34" charset="0"/>
              </a:rPr>
              <a:t>эторикоксибу</a:t>
            </a:r>
            <a:r>
              <a:rPr lang="ru-RU" sz="1400" dirty="0">
                <a:latin typeface="Bahnschrift Condensed" panose="020B0502040204020203" pitchFamily="34" charset="0"/>
              </a:rPr>
              <a:t> или другим компонентам препарата.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Активная пептическая язва или желудочно-кишечное кровотечение.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Тяжелая печеночная недостаточность (сывороточный альбумин &lt;25 г/л или ≥10 баллов по шкале Чайлд-Пью).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Тяжелая почечная недостаточность (клиренс креатинина &lt;30 мл/мин).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Воспалительные заболевания кишечника.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Застойная сердечная недостаточность (II–IV стадии по NYHA).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Неконтролируемая артериальная гипертензия (АД &gt;140/90 мм рт. ст.).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Ишемическая болезнь сердца, заболевания периферических артерий и/или цереброваскулярные заболевания.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Беременность и период грудного вскармливания.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Возраст до 16 лет.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1C207-1D37-413E-6E76-B78383A720AE}"/>
              </a:ext>
            </a:extLst>
          </p:cNvPr>
          <p:cNvSpPr txBox="1"/>
          <p:nvPr/>
        </p:nvSpPr>
        <p:spPr>
          <a:xfrm>
            <a:off x="5810863" y="125086"/>
            <a:ext cx="486696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latin typeface="Bahnschrift Condensed" panose="020B0502040204020203" pitchFamily="34" charset="0"/>
              </a:rPr>
              <a:t>Побочные эффекты:</a:t>
            </a:r>
            <a:endParaRPr lang="ru-RU" sz="18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800" b="1" dirty="0">
                <a:latin typeface="Bahnschrift Condensed" panose="020B0502040204020203" pitchFamily="34" charset="0"/>
              </a:rPr>
              <a:t>Со стороны сердечно-сосудистой системы:</a:t>
            </a:r>
            <a:r>
              <a:rPr lang="ru-RU" sz="1800" dirty="0">
                <a:latin typeface="Bahnschrift Condensed" panose="020B0502040204020203" pitchFamily="34" charset="0"/>
              </a:rPr>
              <a:t> повышение артериального давления, отеки.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b="1" dirty="0">
                <a:latin typeface="Bahnschrift Condensed" panose="020B0502040204020203" pitchFamily="34" charset="0"/>
              </a:rPr>
              <a:t>Со стороны пищеварительной системы:</a:t>
            </a:r>
            <a:r>
              <a:rPr lang="ru-RU" sz="1800" dirty="0">
                <a:latin typeface="Bahnschrift Condensed" panose="020B0502040204020203" pitchFamily="34" charset="0"/>
              </a:rPr>
              <a:t> диспепсия, тошнота, боль в животе, диарея.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b="1" dirty="0">
                <a:latin typeface="Bahnschrift Condensed" panose="020B0502040204020203" pitchFamily="34" charset="0"/>
              </a:rPr>
              <a:t>Со стороны нервной системы:</a:t>
            </a:r>
            <a:r>
              <a:rPr lang="ru-RU" sz="1800" dirty="0">
                <a:latin typeface="Bahnschrift Condensed" panose="020B0502040204020203" pitchFamily="34" charset="0"/>
              </a:rPr>
              <a:t> головная боль, головокружение.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b="1" dirty="0">
                <a:latin typeface="Bahnschrift Condensed" panose="020B0502040204020203" pitchFamily="34" charset="0"/>
              </a:rPr>
              <a:t>Аллергические реакции:</a:t>
            </a:r>
            <a:r>
              <a:rPr lang="ru-RU" sz="1800" dirty="0">
                <a:latin typeface="Bahnschrift Condensed" panose="020B0502040204020203" pitchFamily="34" charset="0"/>
              </a:rPr>
              <a:t> сыпь, зуд.</a:t>
            </a:r>
          </a:p>
          <a:p>
            <a:r>
              <a:rPr lang="ru-RU" sz="1800" b="1" dirty="0">
                <a:latin typeface="Bahnschrift Condensed" panose="020B0502040204020203" pitchFamily="34" charset="0"/>
              </a:rPr>
              <a:t>Особые указания:</a:t>
            </a:r>
            <a:endParaRPr lang="ru-RU" sz="18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latin typeface="Bahnschrift Condensed" panose="020B0502040204020203" pitchFamily="34" charset="0"/>
              </a:rPr>
              <a:t>С осторожностью применять у пациентов с факторами риска сердечно-сосудистых заболеваний, нарушениями функции печени или почек.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latin typeface="Bahnschrift Condensed" panose="020B0502040204020203" pitchFamily="34" charset="0"/>
              </a:rPr>
              <a:t>Рекомендуется контролировать артериальное давление и функцию печени в процессе лечения.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latin typeface="Bahnschrift Condensed" panose="020B0502040204020203" pitchFamily="34" charset="0"/>
              </a:rPr>
              <a:t>Не следует превышать рекомендуемые дозы и длительность лечения.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3950C1-A298-EF41-1578-EF400DABA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497" y="5108213"/>
            <a:ext cx="5995205" cy="16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0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AC5450-82BB-EBA7-95CB-103186370B33}"/>
              </a:ext>
            </a:extLst>
          </p:cNvPr>
          <p:cNvSpPr txBox="1"/>
          <p:nvPr/>
        </p:nvSpPr>
        <p:spPr>
          <a:xfrm>
            <a:off x="219174" y="103250"/>
            <a:ext cx="4880727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>
                <a:latin typeface="Bahnschrift Condensed" panose="020B0502040204020203" pitchFamily="34" charset="0"/>
              </a:rPr>
              <a:t>Эторелекс</a:t>
            </a:r>
            <a:r>
              <a:rPr lang="ru-RU" sz="2000" dirty="0">
                <a:latin typeface="Bahnschrift Condensed" panose="020B0502040204020203" pitchFamily="34" charset="0"/>
              </a:rPr>
              <a:t> (действующее вещество: </a:t>
            </a:r>
            <a:r>
              <a:rPr lang="ru-RU" sz="2000" dirty="0" err="1">
                <a:latin typeface="Bahnschrift Condensed" panose="020B0502040204020203" pitchFamily="34" charset="0"/>
              </a:rPr>
              <a:t>эторикоксиб</a:t>
            </a:r>
            <a:r>
              <a:rPr lang="ru-RU" sz="2000" dirty="0">
                <a:latin typeface="Bahnschrift Condensed" panose="020B0502040204020203" pitchFamily="34" charset="0"/>
              </a:rPr>
              <a:t>) является селективным ингибитором циклооксигеназы-2 (ЦОГ-2), относящимся к группе нестероидных противовоспалительных препаратов (НПВП).</a:t>
            </a:r>
          </a:p>
          <a:p>
            <a:r>
              <a:rPr lang="ru-RU" sz="2000" b="1" dirty="0">
                <a:latin typeface="Bahnschrift Condensed" panose="020B0502040204020203" pitchFamily="34" charset="0"/>
              </a:rPr>
              <a:t>Механизм действия:</a:t>
            </a:r>
            <a:endParaRPr lang="ru-RU" sz="2000" dirty="0">
              <a:latin typeface="Bahnschrift Condensed" panose="020B0502040204020203" pitchFamily="34" charset="0"/>
            </a:endParaRPr>
          </a:p>
          <a:p>
            <a:r>
              <a:rPr lang="ru-RU" sz="2000" dirty="0" err="1">
                <a:latin typeface="Bahnschrift Condensed" panose="020B0502040204020203" pitchFamily="34" charset="0"/>
              </a:rPr>
              <a:t>Эторикоксиб</a:t>
            </a:r>
            <a:r>
              <a:rPr lang="ru-RU" sz="2000" dirty="0">
                <a:latin typeface="Bahnschrift Condensed" panose="020B0502040204020203" pitchFamily="34" charset="0"/>
              </a:rPr>
              <a:t> избирательно ингибирует фермент ЦОГ-2, который отвечает за синтез простагландинов — медиаторов боли, воспаления и лихорадки. Блокируя ЦОГ-2, </a:t>
            </a:r>
            <a:r>
              <a:rPr lang="ru-RU" sz="2000" dirty="0" err="1">
                <a:latin typeface="Bahnschrift Condensed" panose="020B0502040204020203" pitchFamily="34" charset="0"/>
              </a:rPr>
              <a:t>эторикоксиб</a:t>
            </a:r>
            <a:r>
              <a:rPr lang="ru-RU" sz="2000" dirty="0">
                <a:latin typeface="Bahnschrift Condensed" panose="020B0502040204020203" pitchFamily="34" charset="0"/>
              </a:rPr>
              <a:t> снижает выработку этих простагландинов, что приводит к уменьшению воспаления и болевого синдрома. При этом препарат минимально воздействует на ЦОГ-1, фермент, участвующий в защите слизистой оболочки желудка и регуляции функции тромбоцитов, что снижает риск побочных эффектов со стороны желудочно-кишечного тракта по сравнению с неселективными НПВП.</a:t>
            </a:r>
          </a:p>
          <a:p>
            <a:r>
              <a:rPr lang="ru-RU" sz="2000" dirty="0">
                <a:latin typeface="Bahnschrift Condensed" panose="020B0502040204020203" pitchFamily="34" charset="0"/>
              </a:rPr>
              <a:t>Таким образом, </a:t>
            </a:r>
            <a:r>
              <a:rPr lang="ru-RU" sz="2000" dirty="0" err="1">
                <a:latin typeface="Bahnschrift Condensed" panose="020B0502040204020203" pitchFamily="34" charset="0"/>
              </a:rPr>
              <a:t>Эторелекс</a:t>
            </a:r>
            <a:r>
              <a:rPr lang="ru-RU" sz="2000" dirty="0">
                <a:latin typeface="Bahnschrift Condensed" panose="020B0502040204020203" pitchFamily="34" charset="0"/>
              </a:rPr>
              <a:t> обеспечивает противовоспалительное и обезболивающее действие, сохраняя при этом более благоприятный профиль безопасности в отношении желудочно-кишечного тракта.</a:t>
            </a:r>
          </a:p>
        </p:txBody>
      </p:sp>
      <p:pic>
        <p:nvPicPr>
          <p:cNvPr id="10242" name="Picture 2" descr="Получены новые доказательства вредного воздействия ингибиторов ЦОГ-2 на  кардиоваскулярную систему | Український Медичний Часопис">
            <a:extLst>
              <a:ext uri="{FF2B5EF4-FFF2-40B4-BE49-F238E27FC236}">
                <a16:creationId xmlns:a16="http://schemas.microsoft.com/office/drawing/2014/main" id="{0543BF28-B67B-C1C3-95DC-531965CA2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112" y="196293"/>
            <a:ext cx="608647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BA3878-2044-5848-05C0-F9910F39F87B}"/>
              </a:ext>
            </a:extLst>
          </p:cNvPr>
          <p:cNvSpPr txBox="1"/>
          <p:nvPr/>
        </p:nvSpPr>
        <p:spPr>
          <a:xfrm>
            <a:off x="5231091" y="3704236"/>
            <a:ext cx="361753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latin typeface="Bahnschrift Condensed" panose="020B0502040204020203" pitchFamily="34" charset="0"/>
              </a:rPr>
              <a:t>ЦОГ-2 (Циклооксигеназа-2)</a:t>
            </a:r>
          </a:p>
          <a:p>
            <a:r>
              <a:rPr lang="ru-RU" sz="1400" dirty="0">
                <a:latin typeface="Bahnschrift Condensed" panose="020B0502040204020203" pitchFamily="34" charset="0"/>
              </a:rPr>
              <a:t>🔹 </a:t>
            </a:r>
            <a:r>
              <a:rPr lang="ru-RU" sz="1400" b="1" dirty="0">
                <a:latin typeface="Bahnschrift Condensed" panose="020B0502040204020203" pitchFamily="34" charset="0"/>
              </a:rPr>
              <a:t>Индуцируемая форма</a:t>
            </a:r>
            <a:r>
              <a:rPr lang="ru-RU" sz="1400" dirty="0">
                <a:latin typeface="Bahnschrift Condensed" panose="020B0502040204020203" pitchFamily="34" charset="0"/>
              </a:rPr>
              <a:t> — активируется при воспалении, травме или инфекции.</a:t>
            </a:r>
            <a:br>
              <a:rPr lang="ru-RU" sz="1400" dirty="0">
                <a:latin typeface="Bahnschrift Condensed" panose="020B0502040204020203" pitchFamily="34" charset="0"/>
              </a:rPr>
            </a:br>
            <a:r>
              <a:rPr lang="ru-RU" sz="1400" dirty="0">
                <a:latin typeface="Bahnschrift Condensed" panose="020B0502040204020203" pitchFamily="34" charset="0"/>
              </a:rPr>
              <a:t>🔹 </a:t>
            </a:r>
            <a:r>
              <a:rPr lang="ru-RU" sz="1400" b="1" dirty="0">
                <a:latin typeface="Bahnschrift Condensed" panose="020B0502040204020203" pitchFamily="34" charset="0"/>
              </a:rPr>
              <a:t>Функции:</a:t>
            </a:r>
            <a:endParaRPr lang="ru-RU" sz="14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Синтезирует простагландины, вызывающие воспаление, боль и лихорадку.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Bahnschrift Condensed" panose="020B0502040204020203" pitchFamily="34" charset="0"/>
              </a:rPr>
              <a:t>Участвует в процессе заживления тканей.</a:t>
            </a:r>
          </a:p>
          <a:p>
            <a:r>
              <a:rPr lang="ru-RU" sz="1400" dirty="0">
                <a:latin typeface="Bahnschrift Condensed" panose="020B0502040204020203" pitchFamily="34" charset="0"/>
              </a:rPr>
              <a:t>💡 </a:t>
            </a:r>
            <a:r>
              <a:rPr lang="ru-RU" sz="1400" b="1" dirty="0">
                <a:latin typeface="Bahnschrift Condensed" panose="020B0502040204020203" pitchFamily="34" charset="0"/>
              </a:rPr>
              <a:t>Важно:</a:t>
            </a:r>
            <a:r>
              <a:rPr lang="ru-RU" sz="1400" dirty="0">
                <a:latin typeface="Bahnschrift Condensed" panose="020B0502040204020203" pitchFamily="34" charset="0"/>
              </a:rPr>
              <a:t> Селективные ингибиторы ЦОГ-2 (например, </a:t>
            </a:r>
            <a:r>
              <a:rPr lang="ru-RU" sz="1400" dirty="0" err="1">
                <a:latin typeface="Bahnschrift Condensed" panose="020B0502040204020203" pitchFamily="34" charset="0"/>
              </a:rPr>
              <a:t>эторикоксиб</a:t>
            </a:r>
            <a:r>
              <a:rPr lang="ru-RU" sz="1400" dirty="0">
                <a:latin typeface="Bahnschrift Condensed" panose="020B0502040204020203" pitchFamily="34" charset="0"/>
              </a:rPr>
              <a:t>, </a:t>
            </a:r>
            <a:r>
              <a:rPr lang="ru-RU" sz="1400" dirty="0" err="1">
                <a:latin typeface="Bahnschrift Condensed" panose="020B0502040204020203" pitchFamily="34" charset="0"/>
              </a:rPr>
              <a:t>целекоксиб</a:t>
            </a:r>
            <a:r>
              <a:rPr lang="ru-RU" sz="1400" dirty="0">
                <a:latin typeface="Bahnschrift Condensed" panose="020B0502040204020203" pitchFamily="34" charset="0"/>
              </a:rPr>
              <a:t>) подавляют воспаление и боль, но при этом меньше влияют на защиту слизистой ЖКТ. Однако длительное ингибирование ЦОГ-2 может повысить риск сердечно-сосудистых осложнений (инфаркт, инсульт), так как снижает синтез сосудорасширяющих простагландинов.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B03746B-1350-F693-002F-0B78E4BED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193" y="3942074"/>
            <a:ext cx="2719633" cy="271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48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4F7F63-F918-ADB2-D7B3-2F2D03784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478" y="0"/>
            <a:ext cx="28865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1EBA92-8C3A-BECA-C8DD-78FD4BB9968C}"/>
              </a:ext>
            </a:extLst>
          </p:cNvPr>
          <p:cNvSpPr txBox="1"/>
          <p:nvPr/>
        </p:nvSpPr>
        <p:spPr>
          <a:xfrm>
            <a:off x="8651132" y="0"/>
            <a:ext cx="654346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Т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А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Р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Г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Е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50DA17-07F5-A484-6CB2-23F8BBC95EDF}"/>
              </a:ext>
            </a:extLst>
          </p:cNvPr>
          <p:cNvSpPr txBox="1"/>
          <p:nvPr/>
        </p:nvSpPr>
        <p:spPr>
          <a:xfrm>
            <a:off x="91440" y="-192964"/>
            <a:ext cx="8559692" cy="6786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500" dirty="0">
              <a:latin typeface="Bahnschrift Condensed" panose="020B0502040204020203" pitchFamily="34" charset="0"/>
            </a:endParaRPr>
          </a:p>
          <a:p>
            <a:r>
              <a:rPr lang="ru-RU" sz="1500" dirty="0" err="1">
                <a:latin typeface="Bahnschrift Condensed" panose="020B0502040204020203" pitchFamily="34" charset="0"/>
              </a:rPr>
              <a:t>Эторикоксиб</a:t>
            </a:r>
            <a:r>
              <a:rPr lang="ru-RU" sz="1500" dirty="0">
                <a:latin typeface="Bahnschrift Condensed" panose="020B0502040204020203" pitchFamily="34" charset="0"/>
              </a:rPr>
              <a:t> — нестероидный противовоспалительный препарат (НПВП), селективный ингибитор циклооксигеназы-2 (ЦОГ-2), обладающий противовоспалительным, анальгезирующим и жаропонижающим действием. Он блокирует образование простагландинов, медиаторов воспаления и боли, что способствует уменьшению симптомов воспалительных процессов.</a:t>
            </a:r>
          </a:p>
          <a:p>
            <a:r>
              <a:rPr lang="ru-RU" sz="1500" b="1" dirty="0">
                <a:latin typeface="Bahnschrift Condensed" panose="020B0502040204020203" pitchFamily="34" charset="0"/>
              </a:rPr>
              <a:t>Основные специалисты, назначающие </a:t>
            </a:r>
            <a:r>
              <a:rPr lang="ru-RU" sz="1500" b="1" dirty="0" err="1">
                <a:latin typeface="Bahnschrift Condensed" panose="020B0502040204020203" pitchFamily="34" charset="0"/>
              </a:rPr>
              <a:t>Эторикоксиб</a:t>
            </a:r>
            <a:r>
              <a:rPr lang="ru-RU" sz="1500" b="1" dirty="0">
                <a:latin typeface="Bahnschrift Condensed" panose="020B0502040204020203" pitchFamily="34" charset="0"/>
              </a:rPr>
              <a:t>:</a:t>
            </a:r>
            <a:endParaRPr lang="ru-RU" sz="1500" dirty="0">
              <a:latin typeface="Bahnschrift Condensed" panose="020B0502040204020203" pitchFamily="34" charset="0"/>
            </a:endParaRPr>
          </a:p>
          <a:p>
            <a:pPr>
              <a:buFont typeface="+mj-lt"/>
              <a:buAutoNum type="arabicPeriod"/>
            </a:pPr>
            <a:r>
              <a:rPr lang="ru-RU" sz="1500" b="1" dirty="0">
                <a:latin typeface="Bahnschrift Condensed" panose="020B0502040204020203" pitchFamily="34" charset="0"/>
              </a:rPr>
              <a:t>Ревматологи</a:t>
            </a:r>
            <a:r>
              <a:rPr lang="ru-RU" sz="1500" dirty="0">
                <a:latin typeface="Bahnschrift Condensed" panose="020B0502040204020203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1500" b="1" dirty="0">
                <a:latin typeface="Bahnschrift Condensed" panose="020B0502040204020203" pitchFamily="34" charset="0"/>
              </a:rPr>
              <a:t>Показания</a:t>
            </a:r>
            <a:r>
              <a:rPr lang="ru-RU" sz="1500" dirty="0">
                <a:latin typeface="Bahnschrift Condensed" panose="020B0502040204020203" pitchFamily="34" charset="0"/>
              </a:rPr>
              <a:t>: Остеоартрит, ревматоидный артрит, </a:t>
            </a:r>
            <a:r>
              <a:rPr lang="ru-RU" sz="1500" dirty="0" err="1">
                <a:latin typeface="Bahnschrift Condensed" panose="020B0502040204020203" pitchFamily="34" charset="0"/>
              </a:rPr>
              <a:t>анкилозирующий</a:t>
            </a:r>
            <a:r>
              <a:rPr lang="ru-RU" sz="1500" dirty="0">
                <a:latin typeface="Bahnschrift Condensed" panose="020B0502040204020203" pitchFamily="34" charset="0"/>
              </a:rPr>
              <a:t> спондилит.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1500" b="1" dirty="0">
                <a:latin typeface="Bahnschrift Condensed" panose="020B0502040204020203" pitchFamily="34" charset="0"/>
              </a:rPr>
              <a:t>Роль</a:t>
            </a:r>
            <a:r>
              <a:rPr lang="ru-RU" sz="1500" dirty="0">
                <a:latin typeface="Bahnschrift Condensed" panose="020B0502040204020203" pitchFamily="34" charset="0"/>
              </a:rPr>
              <a:t>: Назначают </a:t>
            </a:r>
            <a:r>
              <a:rPr lang="ru-RU" sz="1500" dirty="0" err="1">
                <a:latin typeface="Bahnschrift Condensed" panose="020B0502040204020203" pitchFamily="34" charset="0"/>
              </a:rPr>
              <a:t>Эторикоксиб</a:t>
            </a:r>
            <a:r>
              <a:rPr lang="ru-RU" sz="1500" dirty="0">
                <a:latin typeface="Bahnschrift Condensed" panose="020B0502040204020203" pitchFamily="34" charset="0"/>
              </a:rPr>
              <a:t> для уменьшения воспаления, боли и улучшения подвижности суставов у пациентов с хроническими воспалительными заболеваниями суставов.</a:t>
            </a:r>
          </a:p>
          <a:p>
            <a:pPr>
              <a:buFont typeface="+mj-lt"/>
              <a:buAutoNum type="arabicPeriod"/>
            </a:pPr>
            <a:r>
              <a:rPr lang="ru-RU" sz="1500" b="1" dirty="0">
                <a:latin typeface="Bahnschrift Condensed" panose="020B0502040204020203" pitchFamily="34" charset="0"/>
              </a:rPr>
              <a:t>Ортопеды-травматологи</a:t>
            </a:r>
            <a:r>
              <a:rPr lang="ru-RU" sz="1500" dirty="0">
                <a:latin typeface="Bahnschrift Condensed" panose="020B0502040204020203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1500" b="1" dirty="0">
                <a:latin typeface="Bahnschrift Condensed" panose="020B0502040204020203" pitchFamily="34" charset="0"/>
              </a:rPr>
              <a:t>Показания</a:t>
            </a:r>
            <a:r>
              <a:rPr lang="ru-RU" sz="1500" dirty="0">
                <a:latin typeface="Bahnschrift Condensed" panose="020B0502040204020203" pitchFamily="34" charset="0"/>
              </a:rPr>
              <a:t>: Травмы опорно-двигательного аппарата, послеоперационные состояния.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1500" b="1" dirty="0">
                <a:latin typeface="Bahnschrift Condensed" panose="020B0502040204020203" pitchFamily="34" charset="0"/>
              </a:rPr>
              <a:t>Роль</a:t>
            </a:r>
            <a:r>
              <a:rPr lang="ru-RU" sz="1500" dirty="0">
                <a:latin typeface="Bahnschrift Condensed" panose="020B0502040204020203" pitchFamily="34" charset="0"/>
              </a:rPr>
              <a:t>: Используют </a:t>
            </a:r>
            <a:r>
              <a:rPr lang="ru-RU" sz="1500" dirty="0" err="1">
                <a:latin typeface="Bahnschrift Condensed" panose="020B0502040204020203" pitchFamily="34" charset="0"/>
              </a:rPr>
              <a:t>Эторикоксиб</a:t>
            </a:r>
            <a:r>
              <a:rPr lang="ru-RU" sz="1500" dirty="0">
                <a:latin typeface="Bahnschrift Condensed" panose="020B0502040204020203" pitchFamily="34" charset="0"/>
              </a:rPr>
              <a:t> для снижения боли и воспаления после травм и хирургических вмешательств, способствуя ускорению реабилитации.</a:t>
            </a:r>
          </a:p>
          <a:p>
            <a:pPr>
              <a:buFont typeface="+mj-lt"/>
              <a:buAutoNum type="arabicPeriod"/>
            </a:pPr>
            <a:r>
              <a:rPr lang="ru-RU" sz="1500" b="1" dirty="0">
                <a:latin typeface="Bahnschrift Condensed" panose="020B0502040204020203" pitchFamily="34" charset="0"/>
              </a:rPr>
              <a:t>Неврологи</a:t>
            </a:r>
            <a:r>
              <a:rPr lang="ru-RU" sz="1500" dirty="0">
                <a:latin typeface="Bahnschrift Condensed" panose="020B0502040204020203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1500" b="1" dirty="0">
                <a:latin typeface="Bahnschrift Condensed" panose="020B0502040204020203" pitchFamily="34" charset="0"/>
              </a:rPr>
              <a:t>Показания</a:t>
            </a:r>
            <a:r>
              <a:rPr lang="ru-RU" sz="1500" dirty="0">
                <a:latin typeface="Bahnschrift Condensed" panose="020B0502040204020203" pitchFamily="34" charset="0"/>
              </a:rPr>
              <a:t>: Хронические болевые синдромы, связанные с дегенеративными изменениями позвоночника, такие как </a:t>
            </a:r>
            <a:r>
              <a:rPr lang="ru-RU" sz="1500" dirty="0" err="1">
                <a:latin typeface="Bahnschrift Condensed" panose="020B0502040204020203" pitchFamily="34" charset="0"/>
              </a:rPr>
              <a:t>радикулопатия</a:t>
            </a:r>
            <a:r>
              <a:rPr lang="ru-RU" sz="1500" dirty="0">
                <a:latin typeface="Bahnschrift Condensed" panose="020B0502040204020203" pitchFamily="34" charset="0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1500" b="1" dirty="0">
                <a:latin typeface="Bahnschrift Condensed" panose="020B0502040204020203" pitchFamily="34" charset="0"/>
              </a:rPr>
              <a:t>Роль</a:t>
            </a:r>
            <a:r>
              <a:rPr lang="ru-RU" sz="1500" dirty="0">
                <a:latin typeface="Bahnschrift Condensed" panose="020B0502040204020203" pitchFamily="34" charset="0"/>
              </a:rPr>
              <a:t>: Применяют </a:t>
            </a:r>
            <a:r>
              <a:rPr lang="ru-RU" sz="1500" dirty="0" err="1">
                <a:latin typeface="Bahnschrift Condensed" panose="020B0502040204020203" pitchFamily="34" charset="0"/>
              </a:rPr>
              <a:t>Эторикоксиб</a:t>
            </a:r>
            <a:r>
              <a:rPr lang="ru-RU" sz="1500" dirty="0">
                <a:latin typeface="Bahnschrift Condensed" panose="020B0502040204020203" pitchFamily="34" charset="0"/>
              </a:rPr>
              <a:t> для облегчения боли и улучшения качества жизни пациентов с хроническими неврологическими болевыми синдромами.</a:t>
            </a:r>
          </a:p>
          <a:p>
            <a:pPr>
              <a:buFont typeface="+mj-lt"/>
              <a:buAutoNum type="arabicPeriod"/>
            </a:pPr>
            <a:r>
              <a:rPr lang="ru-RU" sz="1500" b="1" dirty="0">
                <a:latin typeface="Bahnschrift Condensed" panose="020B0502040204020203" pitchFamily="34" charset="0"/>
              </a:rPr>
              <a:t>Терапевты</a:t>
            </a:r>
            <a:r>
              <a:rPr lang="ru-RU" sz="1500" dirty="0">
                <a:latin typeface="Bahnschrift Condensed" panose="020B0502040204020203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1500" b="1" dirty="0">
                <a:latin typeface="Bahnschrift Condensed" panose="020B0502040204020203" pitchFamily="34" charset="0"/>
              </a:rPr>
              <a:t>Показания</a:t>
            </a:r>
            <a:r>
              <a:rPr lang="ru-RU" sz="1500" dirty="0">
                <a:latin typeface="Bahnschrift Condensed" panose="020B0502040204020203" pitchFamily="34" charset="0"/>
              </a:rPr>
              <a:t>: Остеоартрит, неспецифические боли в спине, острые болевые синдромы.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1500" b="1" dirty="0">
                <a:latin typeface="Bahnschrift Condensed" panose="020B0502040204020203" pitchFamily="34" charset="0"/>
              </a:rPr>
              <a:t>Роль</a:t>
            </a:r>
            <a:r>
              <a:rPr lang="ru-RU" sz="1500" dirty="0">
                <a:latin typeface="Bahnschrift Condensed" panose="020B0502040204020203" pitchFamily="34" charset="0"/>
              </a:rPr>
              <a:t>: Могут назначать </a:t>
            </a:r>
            <a:r>
              <a:rPr lang="ru-RU" sz="1500" dirty="0" err="1">
                <a:latin typeface="Bahnschrift Condensed" panose="020B0502040204020203" pitchFamily="34" charset="0"/>
              </a:rPr>
              <a:t>Эторикоксиб</a:t>
            </a:r>
            <a:r>
              <a:rPr lang="ru-RU" sz="1500" dirty="0">
                <a:latin typeface="Bahnschrift Condensed" panose="020B0502040204020203" pitchFamily="34" charset="0"/>
              </a:rPr>
              <a:t> для краткосрочного лечения боли и воспаления у пациентов с заболеваниями опорно-двигательного аппарата, особенно при наличии противопоказаний к применению неселективных НПВП.</a:t>
            </a:r>
          </a:p>
          <a:p>
            <a:r>
              <a:rPr lang="ru-RU" sz="1500" b="1" dirty="0">
                <a:latin typeface="Bahnschrift Condensed" panose="020B0502040204020203" pitchFamily="34" charset="0"/>
              </a:rPr>
              <a:t>Примечания:</a:t>
            </a:r>
            <a:endParaRPr lang="ru-RU" sz="15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500" b="1" dirty="0">
                <a:latin typeface="Bahnschrift Condensed" panose="020B0502040204020203" pitchFamily="34" charset="0"/>
              </a:rPr>
              <a:t>Дозировка</a:t>
            </a:r>
            <a:r>
              <a:rPr lang="ru-RU" sz="1500" dirty="0">
                <a:latin typeface="Bahnschrift Condensed" panose="020B0502040204020203" pitchFamily="34" charset="0"/>
              </a:rPr>
              <a:t>: Рекомендуемая доза зависит от заболевания и состояния пациента. Например, при остеоартрите обычно назначают 60 мг один раз в сутки, при ревматоидном артрите и </a:t>
            </a:r>
            <a:r>
              <a:rPr lang="ru-RU" sz="1500" dirty="0" err="1">
                <a:latin typeface="Bahnschrift Condensed" panose="020B0502040204020203" pitchFamily="34" charset="0"/>
              </a:rPr>
              <a:t>анкилозирующем</a:t>
            </a:r>
            <a:r>
              <a:rPr lang="ru-RU" sz="1500" dirty="0">
                <a:latin typeface="Bahnschrift Condensed" panose="020B0502040204020203" pitchFamily="34" charset="0"/>
              </a:rPr>
              <a:t> спондилите — 90 мг один раз в сутки.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500" b="1" dirty="0">
                <a:latin typeface="Bahnschrift Condensed" panose="020B0502040204020203" pitchFamily="34" charset="0"/>
              </a:rPr>
              <a:t>Побочные эффекты</a:t>
            </a:r>
            <a:r>
              <a:rPr lang="ru-RU" sz="1500" dirty="0">
                <a:latin typeface="Bahnschrift Condensed" panose="020B0502040204020203" pitchFamily="34" charset="0"/>
              </a:rPr>
              <a:t>: Могут включать повышение артериального давления, головную боль, диспепсию, отеки. Важно контролировать состояние пациента, особенно при длительном применении.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500" b="1" dirty="0">
                <a:latin typeface="Bahnschrift Condensed" panose="020B0502040204020203" pitchFamily="34" charset="0"/>
              </a:rPr>
              <a:t>Противопоказания</a:t>
            </a:r>
            <a:r>
              <a:rPr lang="ru-RU" sz="1500" dirty="0">
                <a:latin typeface="Bahnschrift Condensed" panose="020B0502040204020203" pitchFamily="34" charset="0"/>
              </a:rPr>
              <a:t>: Тяжелая сердечная недостаточность, неконтролируемая гипертензия, активные язвенные поражения желудка или кишечника, тяжелые нарушения функции печени. </a:t>
            </a:r>
          </a:p>
        </p:txBody>
      </p:sp>
    </p:spTree>
    <p:extLst>
      <p:ext uri="{BB962C8B-B14F-4D97-AF65-F5344CB8AC3E}">
        <p14:creationId xmlns:p14="http://schemas.microsoft.com/office/powerpoint/2010/main" val="56646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C0AC02D-A9FF-DF6F-E696-89AA01513560}"/>
              </a:ext>
            </a:extLst>
          </p:cNvPr>
          <p:cNvSpPr txBox="1"/>
          <p:nvPr/>
        </p:nvSpPr>
        <p:spPr>
          <a:xfrm>
            <a:off x="0" y="671691"/>
            <a:ext cx="432816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1. </a:t>
            </a:r>
            <a:r>
              <a:rPr lang="ru-RU" b="1" dirty="0" err="1">
                <a:latin typeface="Bahnschrift Condensed" panose="020B0502040204020203" pitchFamily="34" charset="0"/>
              </a:rPr>
              <a:t>Амизолид</a:t>
            </a:r>
            <a:r>
              <a:rPr lang="ru-RU" b="1" dirty="0">
                <a:latin typeface="Bahnschrift Condensed" panose="020B0502040204020203" pitchFamily="34" charset="0"/>
              </a:rPr>
              <a:t> 600 мг №10 таблетки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Действующее вещество</a:t>
            </a:r>
            <a:r>
              <a:rPr lang="ru-RU" dirty="0">
                <a:latin typeface="Bahnschrift Condensed" panose="020B0502040204020203" pitchFamily="34" charset="0"/>
              </a:rPr>
              <a:t>: </a:t>
            </a:r>
            <a:r>
              <a:rPr lang="ru-RU" dirty="0" err="1">
                <a:latin typeface="Bahnschrift Condensed" panose="020B0502040204020203" pitchFamily="34" charset="0"/>
              </a:rPr>
              <a:t>Линезолид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Фармакологическая группа</a:t>
            </a:r>
            <a:r>
              <a:rPr lang="ru-RU" dirty="0">
                <a:latin typeface="Bahnschrift Condensed" panose="020B0502040204020203" pitchFamily="34" charset="0"/>
              </a:rPr>
              <a:t>: Антибиотик группы </a:t>
            </a:r>
            <a:r>
              <a:rPr lang="ru-RU" dirty="0" err="1">
                <a:latin typeface="Bahnschrift Condensed" panose="020B0502040204020203" pitchFamily="34" charset="0"/>
              </a:rPr>
              <a:t>оксазолидинонов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Форма выпуска</a:t>
            </a:r>
            <a:r>
              <a:rPr lang="ru-RU" dirty="0">
                <a:latin typeface="Bahnschrift Condensed" panose="020B0502040204020203" pitchFamily="34" charset="0"/>
              </a:rPr>
              <a:t>: Таблетки, покрытые пленочной оболочкой, 600 мг, 10 шт.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Показания к применению</a:t>
            </a:r>
            <a:r>
              <a:rPr lang="ru-RU" dirty="0">
                <a:latin typeface="Bahnschrift Condensed" panose="020B0502040204020203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Внебольничная и </a:t>
            </a:r>
            <a:r>
              <a:rPr lang="ru-RU" dirty="0" err="1">
                <a:latin typeface="Bahnschrift Condensed" panose="020B0502040204020203" pitchFamily="34" charset="0"/>
              </a:rPr>
              <a:t>нозокомиальная</a:t>
            </a:r>
            <a:r>
              <a:rPr lang="ru-RU" dirty="0">
                <a:latin typeface="Bahnschrift Condensed" panose="020B0502040204020203" pitchFamily="34" charset="0"/>
              </a:rPr>
              <a:t> (госпитальная) пневмония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Инфекции кожи и мягких тканей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Инфекции, вызванные чувствительными штаммами грамположительных бактерий, включая устойчивые к другим антибиотикам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Способ применения</a:t>
            </a:r>
            <a:r>
              <a:rPr lang="ru-RU" dirty="0">
                <a:latin typeface="Bahnschrift Condensed" panose="020B0502040204020203" pitchFamily="34" charset="0"/>
              </a:rPr>
              <a:t>: Внутрь, обычно 600 мг 2 раза в сутки, курс лечения 10-14 дней (или дольше по показаниям).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Противопоказания</a:t>
            </a:r>
            <a:r>
              <a:rPr lang="ru-RU" dirty="0">
                <a:latin typeface="Bahnschrift Condensed" panose="020B0502040204020203" pitchFamily="34" charset="0"/>
              </a:rPr>
              <a:t>: Гиперчувствительность, неконтролируемая артериальная гипертензия, беременность, лактация, детский возраст до 12 лет.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Побочные эффекты</a:t>
            </a:r>
            <a:r>
              <a:rPr lang="ru-RU" dirty="0">
                <a:latin typeface="Bahnschrift Condensed" panose="020B0502040204020203" pitchFamily="34" charset="0"/>
              </a:rPr>
              <a:t>: Диспепсия, головная боль, повышение АД, </a:t>
            </a:r>
            <a:r>
              <a:rPr lang="ru-RU" dirty="0" err="1">
                <a:latin typeface="Bahnschrift Condensed" panose="020B0502040204020203" pitchFamily="34" charset="0"/>
              </a:rPr>
              <a:t>миелосупрессия</a:t>
            </a:r>
            <a:r>
              <a:rPr lang="ru-RU" dirty="0">
                <a:latin typeface="Bahnschrift Condensed" panose="020B0502040204020203" pitchFamily="34" charset="0"/>
              </a:rPr>
              <a:t> при длительном применении.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60E7AA-78DF-B18B-4ECB-8BDFC4B238C6}"/>
              </a:ext>
            </a:extLst>
          </p:cNvPr>
          <p:cNvSpPr txBox="1"/>
          <p:nvPr/>
        </p:nvSpPr>
        <p:spPr>
          <a:xfrm>
            <a:off x="4328160" y="58846"/>
            <a:ext cx="393954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2. </a:t>
            </a:r>
            <a:r>
              <a:rPr lang="ru-RU" b="1" dirty="0" err="1">
                <a:latin typeface="Bahnschrift Condensed" panose="020B0502040204020203" pitchFamily="34" charset="0"/>
              </a:rPr>
              <a:t>Ванкобакт</a:t>
            </a:r>
            <a:r>
              <a:rPr lang="ru-RU" b="1" dirty="0">
                <a:latin typeface="Bahnschrift Condensed" panose="020B0502040204020203" pitchFamily="34" charset="0"/>
              </a:rPr>
              <a:t> 1 г порошок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Действующее вещество</a:t>
            </a:r>
            <a:r>
              <a:rPr lang="ru-RU" dirty="0">
                <a:latin typeface="Bahnschrift Condensed" panose="020B0502040204020203" pitchFamily="34" charset="0"/>
              </a:rPr>
              <a:t>: Ванкомицин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Фармакологическая группа</a:t>
            </a:r>
            <a:r>
              <a:rPr lang="ru-RU" dirty="0">
                <a:latin typeface="Bahnschrift Condensed" panose="020B0502040204020203" pitchFamily="34" charset="0"/>
              </a:rPr>
              <a:t>: </a:t>
            </a:r>
            <a:r>
              <a:rPr lang="ru-RU" dirty="0" err="1">
                <a:latin typeface="Bahnschrift Condensed" panose="020B0502040204020203" pitchFamily="34" charset="0"/>
              </a:rPr>
              <a:t>Гликопептидный</a:t>
            </a:r>
            <a:r>
              <a:rPr lang="ru-RU" dirty="0">
                <a:latin typeface="Bahnschrift Condensed" panose="020B0502040204020203" pitchFamily="34" charset="0"/>
              </a:rPr>
              <a:t> антибиотик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Форма выпуска</a:t>
            </a:r>
            <a:r>
              <a:rPr lang="ru-RU" dirty="0">
                <a:latin typeface="Bahnschrift Condensed" panose="020B0502040204020203" pitchFamily="34" charset="0"/>
              </a:rPr>
              <a:t>: Порошок для приготовления раствора для инфузий, 1 г во флаконе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Показания к применению</a:t>
            </a:r>
            <a:r>
              <a:rPr lang="ru-RU" dirty="0">
                <a:latin typeface="Bahnschrift Condensed" panose="020B0502040204020203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Тяжелые инфекции, вызванные грамположительными бактериями (включая </a:t>
            </a:r>
            <a:r>
              <a:rPr lang="ru-RU" dirty="0" err="1">
                <a:latin typeface="Bahnschrift Condensed" panose="020B0502040204020203" pitchFamily="34" charset="0"/>
              </a:rPr>
              <a:t>метициллин</a:t>
            </a:r>
            <a:r>
              <a:rPr lang="ru-RU" dirty="0">
                <a:latin typeface="Bahnschrift Condensed" panose="020B0502040204020203" pitchFamily="34" charset="0"/>
              </a:rPr>
              <a:t>-резистентный золотистый стафилококк)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Сепсис, эндокардит, остеомиелит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Инфекции ЦНС, включая менингит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Псевдомембранозный колит (пероральное применение)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Способ применения</a:t>
            </a:r>
            <a:r>
              <a:rPr lang="ru-RU" dirty="0">
                <a:latin typeface="Bahnschrift Condensed" panose="020B0502040204020203" pitchFamily="34" charset="0"/>
              </a:rPr>
              <a:t>: Внутривенно </a:t>
            </a:r>
            <a:r>
              <a:rPr lang="ru-RU" dirty="0" err="1">
                <a:latin typeface="Bahnschrift Condensed" panose="020B0502040204020203" pitchFamily="34" charset="0"/>
              </a:rPr>
              <a:t>капельно</a:t>
            </a:r>
            <a:r>
              <a:rPr lang="ru-RU" dirty="0">
                <a:latin typeface="Bahnschrift Condensed" panose="020B0502040204020203" pitchFamily="34" charset="0"/>
              </a:rPr>
              <a:t> 15-20 мг/кг каждые 8-12 часов, курс зависит от тяжести инфекции.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Противопоказания</a:t>
            </a:r>
            <a:r>
              <a:rPr lang="ru-RU" dirty="0">
                <a:latin typeface="Bahnschrift Condensed" panose="020B0502040204020203" pitchFamily="34" charset="0"/>
              </a:rPr>
              <a:t>: Гиперчувствительность, беременность, хроническая почечная недостаточность.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Побочные эффекты</a:t>
            </a:r>
            <a:r>
              <a:rPr lang="ru-RU" dirty="0">
                <a:latin typeface="Bahnschrift Condensed" panose="020B0502040204020203" pitchFamily="34" charset="0"/>
              </a:rPr>
              <a:t>: </a:t>
            </a:r>
            <a:r>
              <a:rPr lang="ru-RU" dirty="0" err="1">
                <a:latin typeface="Bahnschrift Condensed" panose="020B0502040204020203" pitchFamily="34" charset="0"/>
              </a:rPr>
              <a:t>Нефротоксичность</a:t>
            </a:r>
            <a:r>
              <a:rPr lang="ru-RU" dirty="0">
                <a:latin typeface="Bahnschrift Condensed" panose="020B0502040204020203" pitchFamily="34" charset="0"/>
              </a:rPr>
              <a:t>, </a:t>
            </a:r>
            <a:r>
              <a:rPr lang="ru-RU" dirty="0" err="1">
                <a:latin typeface="Bahnschrift Condensed" panose="020B0502040204020203" pitchFamily="34" charset="0"/>
              </a:rPr>
              <a:t>ототоксичность</a:t>
            </a:r>
            <a:r>
              <a:rPr lang="ru-RU" dirty="0">
                <a:latin typeface="Bahnschrift Condensed" panose="020B0502040204020203" pitchFamily="34" charset="0"/>
              </a:rPr>
              <a:t>, "синдром красной шеи", аллергические реакции.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53B1CB-0AEC-0EB5-F2A5-122D2769BBF0}"/>
              </a:ext>
            </a:extLst>
          </p:cNvPr>
          <p:cNvSpPr txBox="1"/>
          <p:nvPr/>
        </p:nvSpPr>
        <p:spPr>
          <a:xfrm>
            <a:off x="8006082" y="58846"/>
            <a:ext cx="393954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3. </a:t>
            </a:r>
            <a:r>
              <a:rPr lang="ru-RU" b="1" dirty="0" err="1">
                <a:latin typeface="Bahnschrift Condensed" panose="020B0502040204020203" pitchFamily="34" charset="0"/>
              </a:rPr>
              <a:t>Тигециклин</a:t>
            </a:r>
            <a:r>
              <a:rPr lang="ru-RU" b="1" dirty="0">
                <a:latin typeface="Bahnschrift Condensed" panose="020B0502040204020203" pitchFamily="34" charset="0"/>
              </a:rPr>
              <a:t> 50 мг </a:t>
            </a:r>
            <a:r>
              <a:rPr lang="ru-RU" b="1" dirty="0" err="1">
                <a:latin typeface="Bahnschrift Condensed" panose="020B0502040204020203" pitchFamily="34" charset="0"/>
              </a:rPr>
              <a:t>лиофилизат</a:t>
            </a:r>
            <a:endParaRPr lang="ru-RU" b="1" dirty="0">
              <a:latin typeface="Bahnschrift Condensed" panose="020B0502040204020203" pitchFamily="34" charset="0"/>
            </a:endParaRPr>
          </a:p>
          <a:p>
            <a:r>
              <a:rPr lang="ru-RU" b="1" dirty="0">
                <a:latin typeface="Bahnschrift Condensed" panose="020B0502040204020203" pitchFamily="34" charset="0"/>
              </a:rPr>
              <a:t>Действующее вещество</a:t>
            </a:r>
            <a:r>
              <a:rPr lang="ru-RU" dirty="0">
                <a:latin typeface="Bahnschrift Condensed" panose="020B0502040204020203" pitchFamily="34" charset="0"/>
              </a:rPr>
              <a:t>: </a:t>
            </a:r>
            <a:r>
              <a:rPr lang="ru-RU" dirty="0" err="1">
                <a:latin typeface="Bahnschrift Condensed" panose="020B0502040204020203" pitchFamily="34" charset="0"/>
              </a:rPr>
              <a:t>Тигециклин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Фармакологическая группа</a:t>
            </a:r>
            <a:r>
              <a:rPr lang="ru-RU" dirty="0">
                <a:latin typeface="Bahnschrift Condensed" panose="020B0502040204020203" pitchFamily="34" charset="0"/>
              </a:rPr>
              <a:t>: Антибиотик группы </a:t>
            </a:r>
            <a:r>
              <a:rPr lang="ru-RU" dirty="0" err="1">
                <a:latin typeface="Bahnschrift Condensed" panose="020B0502040204020203" pitchFamily="34" charset="0"/>
              </a:rPr>
              <a:t>глицилциклинов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Форма выпуска</a:t>
            </a:r>
            <a:r>
              <a:rPr lang="ru-RU" dirty="0">
                <a:latin typeface="Bahnschrift Condensed" panose="020B0502040204020203" pitchFamily="34" charset="0"/>
              </a:rPr>
              <a:t>: </a:t>
            </a:r>
            <a:r>
              <a:rPr lang="ru-RU" dirty="0" err="1">
                <a:latin typeface="Bahnschrift Condensed" panose="020B0502040204020203" pitchFamily="34" charset="0"/>
              </a:rPr>
              <a:t>Лиофилизат</a:t>
            </a:r>
            <a:r>
              <a:rPr lang="ru-RU" dirty="0">
                <a:latin typeface="Bahnschrift Condensed" panose="020B0502040204020203" pitchFamily="34" charset="0"/>
              </a:rPr>
              <a:t> для приготовления раствора для внутривенного введения, 50 мг во флаконе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Показания к применению</a:t>
            </a:r>
            <a:r>
              <a:rPr lang="ru-RU" dirty="0">
                <a:latin typeface="Bahnschrift Condensed" panose="020B0502040204020203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Осложненные инфекции кожи и мягких тканей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Внутрибрюшные инфекции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latin typeface="Bahnschrift Condensed" panose="020B0502040204020203" pitchFamily="34" charset="0"/>
              </a:rPr>
              <a:t>Полирезистентные</a:t>
            </a:r>
            <a:r>
              <a:rPr lang="ru-RU" dirty="0">
                <a:latin typeface="Bahnschrift Condensed" panose="020B0502040204020203" pitchFamily="34" charset="0"/>
              </a:rPr>
              <a:t> инфекции, вызванные чувствительными микроорганизмами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Способ применения</a:t>
            </a:r>
            <a:r>
              <a:rPr lang="ru-RU" dirty="0">
                <a:latin typeface="Bahnschrift Condensed" panose="020B0502040204020203" pitchFamily="34" charset="0"/>
              </a:rPr>
              <a:t>: Внутривенно </a:t>
            </a:r>
            <a:r>
              <a:rPr lang="ru-RU" dirty="0" err="1">
                <a:latin typeface="Bahnschrift Condensed" panose="020B0502040204020203" pitchFamily="34" charset="0"/>
              </a:rPr>
              <a:t>капельно</a:t>
            </a:r>
            <a:r>
              <a:rPr lang="ru-RU" dirty="0">
                <a:latin typeface="Bahnschrift Condensed" panose="020B0502040204020203" pitchFamily="34" charset="0"/>
              </a:rPr>
              <a:t>, начальная доза 100 мг, затем по 50 мг каждые 12 часов. Курс – 5-14 дней.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Противопоказания</a:t>
            </a:r>
            <a:r>
              <a:rPr lang="ru-RU" dirty="0">
                <a:latin typeface="Bahnschrift Condensed" panose="020B0502040204020203" pitchFamily="34" charset="0"/>
              </a:rPr>
              <a:t>: Беременность, детский возраст до 18 лет, тяжелая печеночная недостаточность.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Побочные эффекты</a:t>
            </a:r>
            <a:r>
              <a:rPr lang="ru-RU" dirty="0">
                <a:latin typeface="Bahnschrift Condensed" panose="020B0502040204020203" pitchFamily="34" charset="0"/>
              </a:rPr>
              <a:t>: Тошнота, рвота, диарея, повышение уровня печеночных ферментов, фотосенсибилизация.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99B0CA9-73F3-06B1-1C67-9F38440CD05F}"/>
              </a:ext>
            </a:extLst>
          </p:cNvPr>
          <p:cNvCxnSpPr/>
          <p:nvPr/>
        </p:nvCxnSpPr>
        <p:spPr>
          <a:xfrm>
            <a:off x="4307840" y="58846"/>
            <a:ext cx="0" cy="652483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C08B5F1F-F84D-DF21-1E4F-46829E262066}"/>
              </a:ext>
            </a:extLst>
          </p:cNvPr>
          <p:cNvCxnSpPr/>
          <p:nvPr/>
        </p:nvCxnSpPr>
        <p:spPr>
          <a:xfrm>
            <a:off x="8006082" y="40640"/>
            <a:ext cx="0" cy="65836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2D773F-1B21-72AF-2E54-0786B1B3BB19}"/>
              </a:ext>
            </a:extLst>
          </p:cNvPr>
          <p:cNvSpPr txBox="1"/>
          <p:nvPr/>
        </p:nvSpPr>
        <p:spPr>
          <a:xfrm>
            <a:off x="1" y="58846"/>
            <a:ext cx="4185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Impact" panose="020B0806030902050204" pitchFamily="34" charset="0"/>
              </a:rPr>
              <a:t>Описание Антибиотики: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1DF5AE2A-FDD9-8A7C-255B-058CC1CAFEFB}"/>
              </a:ext>
            </a:extLst>
          </p:cNvPr>
          <p:cNvCxnSpPr/>
          <p:nvPr/>
        </p:nvCxnSpPr>
        <p:spPr>
          <a:xfrm>
            <a:off x="132080" y="643621"/>
            <a:ext cx="38506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95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371E66-B291-DEC1-E9B5-29B34CE502EE}"/>
              </a:ext>
            </a:extLst>
          </p:cNvPr>
          <p:cNvSpPr txBox="1"/>
          <p:nvPr/>
        </p:nvSpPr>
        <p:spPr>
          <a:xfrm>
            <a:off x="0" y="748635"/>
            <a:ext cx="10299559" cy="610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dirty="0" err="1">
                <a:latin typeface="Bahnschrift Condensed" panose="020B0502040204020203" pitchFamily="34" charset="0"/>
              </a:rPr>
              <a:t>Эторелекс</a:t>
            </a:r>
            <a:r>
              <a:rPr lang="ru-RU" sz="1700" dirty="0">
                <a:latin typeface="Bahnschrift Condensed" panose="020B0502040204020203" pitchFamily="34" charset="0"/>
              </a:rPr>
              <a:t> (действующее вещество — </a:t>
            </a:r>
            <a:r>
              <a:rPr lang="ru-RU" sz="1700" dirty="0" err="1">
                <a:latin typeface="Bahnschrift Condensed" panose="020B0502040204020203" pitchFamily="34" charset="0"/>
              </a:rPr>
              <a:t>эторикоксиб</a:t>
            </a:r>
            <a:r>
              <a:rPr lang="ru-RU" sz="1700" dirty="0">
                <a:latin typeface="Bahnschrift Condensed" panose="020B0502040204020203" pitchFamily="34" charset="0"/>
              </a:rPr>
              <a:t>) — нестероидный противовоспалительный препарат (НПВП), селективный ингибитор циклооксигеназы-2 (ЦОГ-2).</a:t>
            </a:r>
          </a:p>
          <a:p>
            <a:r>
              <a:rPr lang="ru-RU" sz="1700" b="1" dirty="0">
                <a:latin typeface="Bahnschrift Condensed" panose="020B0502040204020203" pitchFamily="34" charset="0"/>
              </a:rPr>
              <a:t>Фармакокинетика:</a:t>
            </a:r>
            <a:endParaRPr lang="ru-RU" sz="17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700" b="1" dirty="0">
                <a:latin typeface="Bahnschrift Condensed" panose="020B0502040204020203" pitchFamily="34" charset="0"/>
              </a:rPr>
              <a:t>Абсорбция</a:t>
            </a:r>
            <a:r>
              <a:rPr lang="ru-RU" sz="1700" dirty="0">
                <a:latin typeface="Bahnschrift Condensed" panose="020B0502040204020203" pitchFamily="34" charset="0"/>
              </a:rPr>
              <a:t>: После перорального приема </a:t>
            </a:r>
            <a:r>
              <a:rPr lang="ru-RU" sz="1700" dirty="0" err="1">
                <a:latin typeface="Bahnschrift Condensed" panose="020B0502040204020203" pitchFamily="34" charset="0"/>
              </a:rPr>
              <a:t>эторикоксиб</a:t>
            </a:r>
            <a:r>
              <a:rPr lang="ru-RU" sz="1700" dirty="0">
                <a:latin typeface="Bahnschrift Condensed" panose="020B0502040204020203" pitchFamily="34" charset="0"/>
              </a:rPr>
              <a:t> быстро всасывается из желудочно-кишечного тракта. Абсолютная биодоступность составляет около 100%. Максимальная концентрация в плазме (C&lt;</a:t>
            </a:r>
            <a:r>
              <a:rPr lang="ru-RU" sz="1700" dirty="0" err="1">
                <a:latin typeface="Bahnschrift Condensed" panose="020B0502040204020203" pitchFamily="34" charset="0"/>
              </a:rPr>
              <a:t>sub</a:t>
            </a:r>
            <a:r>
              <a:rPr lang="ru-RU" sz="1700" dirty="0">
                <a:latin typeface="Bahnschrift Condensed" panose="020B0502040204020203" pitchFamily="34" charset="0"/>
              </a:rPr>
              <a:t>&gt;</a:t>
            </a:r>
            <a:r>
              <a:rPr lang="ru-RU" sz="1700" dirty="0" err="1">
                <a:latin typeface="Bahnschrift Condensed" panose="020B0502040204020203" pitchFamily="34" charset="0"/>
              </a:rPr>
              <a:t>max</a:t>
            </a:r>
            <a:r>
              <a:rPr lang="ru-RU" sz="1700" dirty="0">
                <a:latin typeface="Bahnschrift Condensed" panose="020B0502040204020203" pitchFamily="34" charset="0"/>
              </a:rPr>
              <a:t>&lt;/</a:t>
            </a:r>
            <a:r>
              <a:rPr lang="ru-RU" sz="1700" dirty="0" err="1">
                <a:latin typeface="Bahnschrift Condensed" panose="020B0502040204020203" pitchFamily="34" charset="0"/>
              </a:rPr>
              <a:t>sub</a:t>
            </a:r>
            <a:r>
              <a:rPr lang="ru-RU" sz="1700" dirty="0">
                <a:latin typeface="Bahnschrift Condensed" panose="020B0502040204020203" pitchFamily="34" charset="0"/>
              </a:rPr>
              <a:t>&gt;) достигается примерно через 1 час после приема дозы 120 мг натощак и составляет около 3,6 мкг/мл. Прием пищи не оказывает существенного влияния на степень и скорость абсорбции препарата. </a:t>
            </a:r>
            <a:r>
              <a:rPr lang="ru-RU" sz="1700" b="1" dirty="0">
                <a:latin typeface="Bahnschrift Condensed" panose="020B0502040204020203" pitchFamily="34" charset="0"/>
              </a:rPr>
              <a:t>Распределение</a:t>
            </a:r>
            <a:r>
              <a:rPr lang="ru-RU" sz="1700" dirty="0">
                <a:latin typeface="Bahnschrift Condensed" panose="020B0502040204020203" pitchFamily="34" charset="0"/>
              </a:rPr>
              <a:t>: </a:t>
            </a:r>
            <a:r>
              <a:rPr lang="ru-RU" sz="1700" dirty="0" err="1">
                <a:latin typeface="Bahnschrift Condensed" panose="020B0502040204020203" pitchFamily="34" charset="0"/>
              </a:rPr>
              <a:t>Эторикоксиб</a:t>
            </a:r>
            <a:r>
              <a:rPr lang="ru-RU" sz="1700" dirty="0">
                <a:latin typeface="Bahnschrift Condensed" panose="020B0502040204020203" pitchFamily="34" charset="0"/>
              </a:rPr>
              <a:t> активно связывается с белками плазмы крови. Объем распределения позволяет препарату эффективно достигать тканей-мишеней.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b="1" dirty="0">
                <a:latin typeface="Bahnschrift Condensed" panose="020B0502040204020203" pitchFamily="34" charset="0"/>
              </a:rPr>
              <a:t>Метаболизм</a:t>
            </a:r>
            <a:r>
              <a:rPr lang="ru-RU" sz="1700" dirty="0">
                <a:latin typeface="Bahnschrift Condensed" panose="020B0502040204020203" pitchFamily="34" charset="0"/>
              </a:rPr>
              <a:t>: Препарат </a:t>
            </a:r>
            <a:r>
              <a:rPr lang="ru-RU" sz="1700" dirty="0" err="1">
                <a:latin typeface="Bahnschrift Condensed" panose="020B0502040204020203" pitchFamily="34" charset="0"/>
              </a:rPr>
              <a:t>метаболизируется</a:t>
            </a:r>
            <a:r>
              <a:rPr lang="ru-RU" sz="1700" dirty="0">
                <a:latin typeface="Bahnschrift Condensed" panose="020B0502040204020203" pitchFamily="34" charset="0"/>
              </a:rPr>
              <a:t> в печени с участием ферментов системы цитохрома P450, преимущественно CYP3A4. Образующиеся метаболиты не обладают значимой фармакологической активностью.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b="1" dirty="0">
                <a:latin typeface="Bahnschrift Condensed" panose="020B0502040204020203" pitchFamily="34" charset="0"/>
              </a:rPr>
              <a:t>Выведение</a:t>
            </a:r>
            <a:r>
              <a:rPr lang="ru-RU" sz="1700" dirty="0">
                <a:latin typeface="Bahnschrift Condensed" panose="020B0502040204020203" pitchFamily="34" charset="0"/>
              </a:rPr>
              <a:t>: Период полувыведения </a:t>
            </a:r>
            <a:r>
              <a:rPr lang="ru-RU" sz="1700" dirty="0" err="1">
                <a:latin typeface="Bahnschrift Condensed" panose="020B0502040204020203" pitchFamily="34" charset="0"/>
              </a:rPr>
              <a:t>эторикоксиба</a:t>
            </a:r>
            <a:r>
              <a:rPr lang="ru-RU" sz="1700" dirty="0">
                <a:latin typeface="Bahnschrift Condensed" panose="020B0502040204020203" pitchFamily="34" charset="0"/>
              </a:rPr>
              <a:t> составляет около 22 часов, что позволяет принимать его один раз в сутки. Выводится преимущественно с мочой в виде метаболитов; менее 1% принятой дозы выводится в неизмененном виде.</a:t>
            </a:r>
          </a:p>
          <a:p>
            <a:r>
              <a:rPr lang="ru-RU" sz="1700" b="1" dirty="0">
                <a:latin typeface="Bahnschrift Condensed" panose="020B0502040204020203" pitchFamily="34" charset="0"/>
              </a:rPr>
              <a:t>Преимущества:</a:t>
            </a:r>
            <a:endParaRPr lang="ru-RU" sz="17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700" b="1" dirty="0">
                <a:latin typeface="Bahnschrift Condensed" panose="020B0502040204020203" pitchFamily="34" charset="0"/>
              </a:rPr>
              <a:t>Селективность</a:t>
            </a:r>
            <a:r>
              <a:rPr lang="ru-RU" sz="1700" dirty="0">
                <a:latin typeface="Bahnschrift Condensed" panose="020B0502040204020203" pitchFamily="34" charset="0"/>
              </a:rPr>
              <a:t>: </a:t>
            </a:r>
            <a:r>
              <a:rPr lang="ru-RU" sz="1700" dirty="0" err="1">
                <a:latin typeface="Bahnschrift Condensed" panose="020B0502040204020203" pitchFamily="34" charset="0"/>
              </a:rPr>
              <a:t>Эторелекс</a:t>
            </a:r>
            <a:r>
              <a:rPr lang="ru-RU" sz="1700" dirty="0">
                <a:latin typeface="Bahnschrift Condensed" panose="020B0502040204020203" pitchFamily="34" charset="0"/>
              </a:rPr>
              <a:t> избирательно ингибирует ЦОГ-2, что снижает риск побочных эффектов со стороны желудочно-кишечного тракта по сравнению с неселективными НПВП.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b="1" dirty="0">
                <a:latin typeface="Bahnschrift Condensed" panose="020B0502040204020203" pitchFamily="34" charset="0"/>
              </a:rPr>
              <a:t>Удобство применения</a:t>
            </a:r>
            <a:r>
              <a:rPr lang="ru-RU" sz="1700" dirty="0">
                <a:latin typeface="Bahnschrift Condensed" panose="020B0502040204020203" pitchFamily="34" charset="0"/>
              </a:rPr>
              <a:t>: Благодаря длительному периоду полувыведения препарат можно принимать один раз в сутки, что повышает приверженность пациентов к лечению.</a:t>
            </a:r>
          </a:p>
          <a:p>
            <a:r>
              <a:rPr lang="ru-RU" sz="1700" b="1" dirty="0">
                <a:latin typeface="Bahnschrift Condensed" panose="020B0502040204020203" pitchFamily="34" charset="0"/>
              </a:rPr>
              <a:t>Ограничения:</a:t>
            </a:r>
            <a:endParaRPr lang="ru-RU" sz="17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700" b="1" dirty="0">
                <a:latin typeface="Bahnschrift Condensed" panose="020B0502040204020203" pitchFamily="34" charset="0"/>
              </a:rPr>
              <a:t>Сердечно-сосудистые риски</a:t>
            </a:r>
            <a:r>
              <a:rPr lang="ru-RU" sz="1700" dirty="0">
                <a:latin typeface="Bahnschrift Condensed" panose="020B0502040204020203" pitchFamily="34" charset="0"/>
              </a:rPr>
              <a:t>: Применение </a:t>
            </a:r>
            <a:r>
              <a:rPr lang="ru-RU" sz="1700" dirty="0" err="1">
                <a:latin typeface="Bahnschrift Condensed" panose="020B0502040204020203" pitchFamily="34" charset="0"/>
              </a:rPr>
              <a:t>эторикоксиба</a:t>
            </a:r>
            <a:r>
              <a:rPr lang="ru-RU" sz="1700" dirty="0">
                <a:latin typeface="Bahnschrift Condensed" panose="020B0502040204020203" pitchFamily="34" charset="0"/>
              </a:rPr>
              <a:t> может быть связано с повышенным риском тромботических событий, таких как инфаркт миокарда и инсульт, особенно при длительном применении высоких доз.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b="1" dirty="0">
                <a:latin typeface="Bahnschrift Condensed" panose="020B0502040204020203" pitchFamily="34" charset="0"/>
              </a:rPr>
              <a:t>Противопоказания</a:t>
            </a:r>
            <a:r>
              <a:rPr lang="ru-RU" sz="1700" dirty="0">
                <a:latin typeface="Bahnschrift Condensed" panose="020B0502040204020203" pitchFamily="34" charset="0"/>
              </a:rPr>
              <a:t>: Препарат не рекомендуется пациентам с выраженной сердечной недостаточностью, неконтролируемой артериальной гипертензией, активными язвенными поражениями желудка или кишечника, а также с тяжелыми нарушениями функции печени.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b="1" dirty="0">
                <a:latin typeface="Bahnschrift Condensed" panose="020B0502040204020203" pitchFamily="34" charset="0"/>
              </a:rPr>
              <a:t>Почечная функция</a:t>
            </a:r>
            <a:r>
              <a:rPr lang="ru-RU" sz="1700" dirty="0">
                <a:latin typeface="Bahnschrift Condensed" panose="020B0502040204020203" pitchFamily="34" charset="0"/>
              </a:rPr>
              <a:t>: У пациентов с клиренсом креатинина менее 30 мл/мин применение </a:t>
            </a:r>
            <a:r>
              <a:rPr lang="ru-RU" sz="1700" dirty="0" err="1">
                <a:latin typeface="Bahnschrift Condensed" panose="020B0502040204020203" pitchFamily="34" charset="0"/>
              </a:rPr>
              <a:t>эторикоксиба</a:t>
            </a:r>
            <a:r>
              <a:rPr lang="ru-RU" sz="1700" dirty="0">
                <a:latin typeface="Bahnschrift Condensed" panose="020B0502040204020203" pitchFamily="34" charset="0"/>
              </a:rPr>
              <a:t> не рекомендуется.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5E41F7-04BF-8E9F-D00E-34E166078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986" y="0"/>
            <a:ext cx="1681014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6EDF7A-2870-7E8E-08FD-CFE40F1F742F}"/>
              </a:ext>
            </a:extLst>
          </p:cNvPr>
          <p:cNvSpPr txBox="1"/>
          <p:nvPr/>
        </p:nvSpPr>
        <p:spPr>
          <a:xfrm>
            <a:off x="102996" y="92258"/>
            <a:ext cx="7493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Bahnschrift Condensed" panose="020B0502040204020203" pitchFamily="34" charset="0"/>
              </a:rPr>
              <a:t>Дополнительная информация по препарату </a:t>
            </a:r>
            <a:r>
              <a:rPr lang="ru-RU" sz="2800" dirty="0" err="1">
                <a:latin typeface="Bahnschrift Condensed" panose="020B0502040204020203" pitchFamily="34" charset="0"/>
              </a:rPr>
              <a:t>Эторелекс</a:t>
            </a:r>
            <a:endParaRPr lang="ru-RU" sz="28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873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BFE3EB-DBBD-581F-3C61-98BD19EB3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35" y="115530"/>
            <a:ext cx="10515600" cy="710049"/>
          </a:xfrm>
        </p:spPr>
        <p:txBody>
          <a:bodyPr/>
          <a:lstStyle/>
          <a:p>
            <a:r>
              <a:rPr lang="ru-RU" dirty="0">
                <a:latin typeface="Bahnschrift Condensed" panose="020B0502040204020203" pitchFamily="34" charset="0"/>
              </a:rPr>
              <a:t>Антикоагулянты: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BD3EA-B765-0D97-AED5-C5923D823821}"/>
              </a:ext>
            </a:extLst>
          </p:cNvPr>
          <p:cNvSpPr txBox="1"/>
          <p:nvPr/>
        </p:nvSpPr>
        <p:spPr>
          <a:xfrm>
            <a:off x="242835" y="825579"/>
            <a:ext cx="11706330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Bahnschrift Condensed" panose="020B0502040204020203" pitchFamily="34" charset="0"/>
              </a:rPr>
              <a:t>ДАЛЬТЕП (</a:t>
            </a:r>
            <a:r>
              <a:rPr lang="ru-RU" sz="1600" b="1" dirty="0" err="1">
                <a:latin typeface="Bahnschrift Condensed" panose="020B0502040204020203" pitchFamily="34" charset="0"/>
              </a:rPr>
              <a:t>Дальтепарин</a:t>
            </a:r>
            <a:r>
              <a:rPr lang="ru-RU" sz="1600" b="1" dirty="0">
                <a:latin typeface="Bahnschrift Condensed" panose="020B0502040204020203" pitchFamily="34" charset="0"/>
              </a:rPr>
              <a:t> натрия)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b="1" dirty="0">
                <a:latin typeface="Bahnschrift Condensed" panose="020B0502040204020203" pitchFamily="34" charset="0"/>
              </a:rPr>
              <a:t>Действующее вещество</a:t>
            </a:r>
            <a:r>
              <a:rPr lang="ru-RU" sz="1600" dirty="0">
                <a:latin typeface="Bahnschrift Condensed" panose="020B0502040204020203" pitchFamily="34" charset="0"/>
              </a:rPr>
              <a:t>: </a:t>
            </a:r>
            <a:r>
              <a:rPr lang="ru-RU" sz="1600" dirty="0" err="1">
                <a:latin typeface="Bahnschrift Condensed" panose="020B0502040204020203" pitchFamily="34" charset="0"/>
              </a:rPr>
              <a:t>Дальтепарин</a:t>
            </a:r>
            <a:r>
              <a:rPr lang="ru-RU" sz="1600" dirty="0">
                <a:latin typeface="Bahnschrift Condensed" panose="020B0502040204020203" pitchFamily="34" charset="0"/>
              </a:rPr>
              <a:t> натрия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b="1" dirty="0">
                <a:latin typeface="Bahnschrift Condensed" panose="020B0502040204020203" pitchFamily="34" charset="0"/>
              </a:rPr>
              <a:t>Фармакологическая группа</a:t>
            </a:r>
            <a:r>
              <a:rPr lang="ru-RU" sz="1600" dirty="0">
                <a:latin typeface="Bahnschrift Condensed" panose="020B0502040204020203" pitchFamily="34" charset="0"/>
              </a:rPr>
              <a:t>: Антикоагулянт, низкомолекулярный гепарин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b="1" dirty="0">
                <a:latin typeface="Bahnschrift Condensed" panose="020B0502040204020203" pitchFamily="34" charset="0"/>
              </a:rPr>
              <a:t>Форма выпуска</a:t>
            </a:r>
            <a:r>
              <a:rPr lang="ru-RU" sz="1600" dirty="0">
                <a:latin typeface="Bahnschrift Condensed" panose="020B0502040204020203" pitchFamily="34" charset="0"/>
              </a:rPr>
              <a:t>: Инъекционный раствор, 2500 или 5000 МЕ/мл, 2 мл, 5 мл ампулы или шприцы (в зависимости от дозировки)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Показания к применению</a:t>
            </a:r>
            <a:r>
              <a:rPr lang="ru-RU" sz="1600" dirty="0">
                <a:latin typeface="Bahnschrift Condensed" panose="020B0502040204020203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>
                <a:latin typeface="Bahnschrift Condensed" panose="020B0502040204020203" pitchFamily="34" charset="0"/>
              </a:rPr>
              <a:t>Профилактика венозных тромбоэмболий у пациентов с высоким риском (например, после хирургических операций, при ограниченной подвижности и т.д.)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>
                <a:latin typeface="Bahnschrift Condensed" panose="020B0502040204020203" pitchFamily="34" charset="0"/>
              </a:rPr>
              <a:t>Лечение </a:t>
            </a:r>
            <a:r>
              <a:rPr lang="ru-RU" sz="1600" dirty="0" err="1">
                <a:latin typeface="Bahnschrift Condensed" panose="020B0502040204020203" pitchFamily="34" charset="0"/>
              </a:rPr>
              <a:t>тр</a:t>
            </a:r>
            <a:r>
              <a:rPr lang="ru-RU" sz="1600" dirty="0">
                <a:latin typeface="Bahnschrift Condensed" panose="020B0502040204020203" pitchFamily="34" charset="0"/>
              </a:rPr>
              <a:t> </a:t>
            </a:r>
            <a:r>
              <a:rPr lang="ru-RU" sz="1600" dirty="0" err="1">
                <a:latin typeface="Bahnschrift Condensed" panose="020B0502040204020203" pitchFamily="34" charset="0"/>
              </a:rPr>
              <a:t>deep</a:t>
            </a:r>
            <a:r>
              <a:rPr lang="ru-RU" sz="1600" dirty="0">
                <a:latin typeface="Bahnschrift Condensed" panose="020B0502040204020203" pitchFamily="34" charset="0"/>
              </a:rPr>
              <a:t> </a:t>
            </a:r>
            <a:r>
              <a:rPr lang="ru-RU" sz="1600" dirty="0" err="1">
                <a:latin typeface="Bahnschrift Condensed" panose="020B0502040204020203" pitchFamily="34" charset="0"/>
              </a:rPr>
              <a:t>vein</a:t>
            </a:r>
            <a:r>
              <a:rPr lang="ru-RU" sz="1600" dirty="0">
                <a:latin typeface="Bahnschrift Condensed" panose="020B0502040204020203" pitchFamily="34" charset="0"/>
              </a:rPr>
              <a:t> </a:t>
            </a:r>
            <a:r>
              <a:rPr lang="ru-RU" sz="1600" dirty="0" err="1">
                <a:latin typeface="Bahnschrift Condensed" panose="020B0502040204020203" pitchFamily="34" charset="0"/>
              </a:rPr>
              <a:t>thrombosis</a:t>
            </a:r>
            <a:r>
              <a:rPr lang="ru-RU" sz="1600" dirty="0">
                <a:latin typeface="Bahnschrift Condensed" panose="020B0502040204020203" pitchFamily="34" charset="0"/>
              </a:rPr>
              <a:t> (глубокий венозный тромбоз) и легочной эмболии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>
                <a:latin typeface="Bahnschrift Condensed" panose="020B0502040204020203" pitchFamily="34" charset="0"/>
              </a:rPr>
              <a:t>Профилактика и лечение острых коронарных синдромов, включая нестабильную стенокардию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>
                <a:latin typeface="Bahnschrift Condensed" panose="020B0502040204020203" pitchFamily="34" charset="0"/>
              </a:rPr>
              <a:t>Превентивное лечение у больных с высоким риском тромбообразования в ходе лечения длительными иммобилизациями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Способ применения</a:t>
            </a:r>
            <a:r>
              <a:rPr lang="ru-RU" sz="1600" dirty="0">
                <a:latin typeface="Bahnschrift Condensed" panose="020B0502040204020203" pitchFamily="34" charset="0"/>
              </a:rPr>
              <a:t>: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>
                <a:latin typeface="Bahnschrift Condensed" panose="020B0502040204020203" pitchFamily="34" charset="0"/>
              </a:rPr>
              <a:t>Препарат вводят подкожно или внутривенно в зависимости от показаний. Для профилактики тромбообразования препарат обычно вводится 1-2 раза в сутки. Дозировка и продолжительность применения определяются в зависимости от клинической ситуации, состояния пациента и показаний.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Противопоказания</a:t>
            </a:r>
            <a:r>
              <a:rPr lang="ru-RU" sz="1600" dirty="0">
                <a:latin typeface="Bahnschrift Condensed" panose="020B0502040204020203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>
                <a:latin typeface="Bahnschrift Condensed" panose="020B0502040204020203" pitchFamily="34" charset="0"/>
              </a:rPr>
              <a:t>Гиперчувствительность к </a:t>
            </a:r>
            <a:r>
              <a:rPr lang="ru-RU" sz="1600" dirty="0" err="1">
                <a:latin typeface="Bahnschrift Condensed" panose="020B0502040204020203" pitchFamily="34" charset="0"/>
              </a:rPr>
              <a:t>дальтепарину</a:t>
            </a:r>
            <a:r>
              <a:rPr lang="ru-RU" sz="1600" dirty="0">
                <a:latin typeface="Bahnschrift Condensed" panose="020B0502040204020203" pitchFamily="34" charset="0"/>
              </a:rPr>
              <a:t> или другим компонентам препарата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>
                <a:latin typeface="Bahnschrift Condensed" panose="020B0502040204020203" pitchFamily="34" charset="0"/>
              </a:rPr>
              <a:t>Активные или недавно перенесенные кровотечения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>
                <a:latin typeface="Bahnschrift Condensed" panose="020B0502040204020203" pitchFamily="34" charset="0"/>
              </a:rPr>
              <a:t>Тромбоцитопения (снижение количества тромбоцитов)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>
                <a:latin typeface="Bahnschrift Condensed" panose="020B0502040204020203" pitchFamily="34" charset="0"/>
              </a:rPr>
              <a:t>Неправильная свертываемость крови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>
                <a:latin typeface="Bahnschrift Condensed" panose="020B0502040204020203" pitchFamily="34" charset="0"/>
              </a:rPr>
              <a:t>Лечение с осторожностью в период беременности и лактации, особенно в высоких дозах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Побочные эффекты</a:t>
            </a:r>
            <a:r>
              <a:rPr lang="ru-RU" sz="1600" dirty="0">
                <a:latin typeface="Bahnschrift Condensed" panose="020B0502040204020203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>
                <a:latin typeface="Bahnschrift Condensed" panose="020B0502040204020203" pitchFamily="34" charset="0"/>
              </a:rPr>
              <a:t>Кровотечения различной степени тяжести (например, из носа, кровоточивость десен, желудочно-кишечные кровотечения)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>
                <a:latin typeface="Bahnschrift Condensed" panose="020B0502040204020203" pitchFamily="34" charset="0"/>
              </a:rPr>
              <a:t>Тромбоцитопения (снижение числа тромбоцитов)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>
                <a:latin typeface="Bahnschrift Condensed" panose="020B0502040204020203" pitchFamily="34" charset="0"/>
              </a:rPr>
              <a:t>Аллергические реакции, включая кожные высыпания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>
                <a:latin typeface="Bahnschrift Condensed" panose="020B0502040204020203" pitchFamily="34" charset="0"/>
              </a:rPr>
              <a:t>Легкие симптомы, такие как головная боль или головокружение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>
                <a:latin typeface="Bahnschrift Condensed" panose="020B0502040204020203" pitchFamily="34" charset="0"/>
              </a:rPr>
              <a:t>Реакции на месте инъекции (болезненность, покраснение)</a:t>
            </a:r>
          </a:p>
        </p:txBody>
      </p:sp>
      <p:pic>
        <p:nvPicPr>
          <p:cNvPr id="11266" name="Picture 2" descr="Дальтеп">
            <a:extLst>
              <a:ext uri="{FF2B5EF4-FFF2-40B4-BE49-F238E27FC236}">
                <a16:creationId xmlns:a16="http://schemas.microsoft.com/office/drawing/2014/main" id="{48B35D5F-73C4-636E-F080-7A685C2EB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38" y="3627454"/>
            <a:ext cx="3302140" cy="330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698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EC8F92-8249-7A93-D23A-E8ED1C823296}"/>
              </a:ext>
            </a:extLst>
          </p:cNvPr>
          <p:cNvSpPr txBox="1"/>
          <p:nvPr/>
        </p:nvSpPr>
        <p:spPr>
          <a:xfrm>
            <a:off x="303962" y="289679"/>
            <a:ext cx="10739175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 err="1">
                <a:latin typeface="Bahnschrift Condensed" panose="020B0502040204020203" pitchFamily="34" charset="0"/>
              </a:rPr>
              <a:t>Дальтеп</a:t>
            </a:r>
            <a:r>
              <a:rPr lang="ru-RU" sz="1600" b="1" dirty="0">
                <a:latin typeface="Bahnschrift Condensed" panose="020B0502040204020203" pitchFamily="34" charset="0"/>
              </a:rPr>
              <a:t> (действующее вещество: </a:t>
            </a:r>
            <a:r>
              <a:rPr lang="ru-RU" sz="1600" b="1" dirty="0" err="1">
                <a:latin typeface="Bahnschrift Condensed" panose="020B0502040204020203" pitchFamily="34" charset="0"/>
              </a:rPr>
              <a:t>Дальтепарин</a:t>
            </a:r>
            <a:r>
              <a:rPr lang="ru-RU" sz="1600" b="1" dirty="0">
                <a:latin typeface="Bahnschrift Condensed" panose="020B0502040204020203" pitchFamily="34" charset="0"/>
              </a:rPr>
              <a:t> натрия)</a:t>
            </a:r>
            <a:r>
              <a:rPr lang="ru-RU" sz="1600" dirty="0">
                <a:latin typeface="Bahnschrift Condensed" panose="020B0502040204020203" pitchFamily="34" charset="0"/>
              </a:rPr>
              <a:t> — это низкомолекулярный гепарин, антикоагулянт, который используется для профилактики и лечения венозных тромбоэмболий и других состояний, связанных с повышенным риском тромбообразования.</a:t>
            </a:r>
          </a:p>
          <a:p>
            <a:r>
              <a:rPr lang="ru-RU" sz="1600" b="1" dirty="0">
                <a:latin typeface="Bahnschrift Condensed" panose="020B0502040204020203" pitchFamily="34" charset="0"/>
              </a:rPr>
              <a:t>Механизм действия</a:t>
            </a:r>
            <a:r>
              <a:rPr lang="ru-RU" sz="1600" dirty="0">
                <a:latin typeface="Bahnschrift Condensed" panose="020B0502040204020203" pitchFamily="34" charset="0"/>
              </a:rPr>
              <a:t>:</a:t>
            </a:r>
            <a:br>
              <a:rPr lang="ru-RU" sz="1600" dirty="0">
                <a:latin typeface="Bahnschrift Condensed" panose="020B0502040204020203" pitchFamily="34" charset="0"/>
              </a:rPr>
            </a:br>
            <a:r>
              <a:rPr lang="ru-RU" sz="1600" dirty="0" err="1">
                <a:latin typeface="Bahnschrift Condensed" panose="020B0502040204020203" pitchFamily="34" charset="0"/>
              </a:rPr>
              <a:t>Дальтепарин</a:t>
            </a:r>
            <a:r>
              <a:rPr lang="ru-RU" sz="1600" dirty="0">
                <a:latin typeface="Bahnschrift Condensed" panose="020B0502040204020203" pitchFamily="34" charset="0"/>
              </a:rPr>
              <a:t> натрия активирует антитромбин III, который, в свою очередь, ингибирует действие двух ключевых ферментов, участвующих в процессе свертывания крови — тромбина и фактора </a:t>
            </a:r>
            <a:r>
              <a:rPr lang="ru-RU" sz="1600" dirty="0" err="1">
                <a:latin typeface="Bahnschrift Condensed" panose="020B0502040204020203" pitchFamily="34" charset="0"/>
              </a:rPr>
              <a:t>Xa</a:t>
            </a:r>
            <a:r>
              <a:rPr lang="ru-RU" sz="1600" dirty="0">
                <a:latin typeface="Bahnschrift Condensed" panose="020B0502040204020203" pitchFamily="34" charset="0"/>
              </a:rPr>
              <a:t>. Ингибируя эти ферменты, </a:t>
            </a:r>
            <a:r>
              <a:rPr lang="ru-RU" sz="1600" dirty="0" err="1">
                <a:latin typeface="Bahnschrift Condensed" panose="020B0502040204020203" pitchFamily="34" charset="0"/>
              </a:rPr>
              <a:t>Дальтепарин</a:t>
            </a:r>
            <a:r>
              <a:rPr lang="ru-RU" sz="1600" dirty="0">
                <a:latin typeface="Bahnschrift Condensed" panose="020B0502040204020203" pitchFamily="34" charset="0"/>
              </a:rPr>
              <a:t> замедляет образование фибрина, что препятствует образованию тромбов. В отличие от </a:t>
            </a:r>
            <a:r>
              <a:rPr lang="ru-RU" sz="1600" dirty="0" err="1">
                <a:latin typeface="Bahnschrift Condensed" panose="020B0502040204020203" pitchFamily="34" charset="0"/>
              </a:rPr>
              <a:t>нефракционированного</a:t>
            </a:r>
            <a:r>
              <a:rPr lang="ru-RU" sz="1600" dirty="0">
                <a:latin typeface="Bahnschrift Condensed" panose="020B0502040204020203" pitchFamily="34" charset="0"/>
              </a:rPr>
              <a:t> гепарина, </a:t>
            </a:r>
            <a:r>
              <a:rPr lang="ru-RU" sz="1600" dirty="0" err="1">
                <a:latin typeface="Bahnschrift Condensed" panose="020B0502040204020203" pitchFamily="34" charset="0"/>
              </a:rPr>
              <a:t>Дальтепарин</a:t>
            </a:r>
            <a:r>
              <a:rPr lang="ru-RU" sz="1600" dirty="0">
                <a:latin typeface="Bahnschrift Condensed" panose="020B0502040204020203" pitchFamily="34" charset="0"/>
              </a:rPr>
              <a:t> преимущественно ингибирует фактор </a:t>
            </a:r>
            <a:r>
              <a:rPr lang="ru-RU" sz="1600" dirty="0" err="1">
                <a:latin typeface="Bahnschrift Condensed" panose="020B0502040204020203" pitchFamily="34" charset="0"/>
              </a:rPr>
              <a:t>Xa</a:t>
            </a:r>
            <a:r>
              <a:rPr lang="ru-RU" sz="1600" dirty="0">
                <a:latin typeface="Bahnschrift Condensed" panose="020B0502040204020203" pitchFamily="34" charset="0"/>
              </a:rPr>
              <a:t>, что делает его более специфичным и с меньшим риском тромбоцитопении. Это снижает риск образования тромбов и улучшает текучесть крови, не оказывая выраженного эффекта на свертываемость крови, что является основным механизмом его терапевтической активности.</a:t>
            </a:r>
          </a:p>
          <a:p>
            <a:r>
              <a:rPr lang="ru-RU" sz="1600" dirty="0">
                <a:latin typeface="Bahnschrift Condensed" panose="020B0502040204020203" pitchFamily="34" charset="0"/>
              </a:rPr>
              <a:t>Таким образом, </a:t>
            </a:r>
            <a:r>
              <a:rPr lang="ru-RU" sz="1600" dirty="0" err="1">
                <a:latin typeface="Bahnschrift Condensed" panose="020B0502040204020203" pitchFamily="34" charset="0"/>
              </a:rPr>
              <a:t>Дальтепарин</a:t>
            </a:r>
            <a:r>
              <a:rPr lang="ru-RU" sz="1600" dirty="0">
                <a:latin typeface="Bahnschrift Condensed" panose="020B0502040204020203" pitchFamily="34" charset="0"/>
              </a:rPr>
              <a:t> снижает риск тромбообразования и способствует лечению состояний, связанных с повышенным риском тромбоэмболий, таких как венозный тромбоз и легочная эмболия.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EF8C91-BE0C-AF02-A301-A825E24A6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735" y="3429000"/>
            <a:ext cx="3139321" cy="3139321"/>
          </a:xfrm>
          <a:prstGeom prst="rect">
            <a:avLst/>
          </a:prstGeom>
        </p:spPr>
      </p:pic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23DE02C9-B02A-B11C-03C1-FECA8DCDA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440281"/>
              </p:ext>
            </p:extLst>
          </p:nvPr>
        </p:nvGraphicFramePr>
        <p:xfrm>
          <a:off x="546935" y="3027066"/>
          <a:ext cx="6313344" cy="3611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4448">
                  <a:extLst>
                    <a:ext uri="{9D8B030D-6E8A-4147-A177-3AD203B41FA5}">
                      <a16:colId xmlns:a16="http://schemas.microsoft.com/office/drawing/2014/main" val="798301841"/>
                    </a:ext>
                  </a:extLst>
                </a:gridCol>
                <a:gridCol w="2104448">
                  <a:extLst>
                    <a:ext uri="{9D8B030D-6E8A-4147-A177-3AD203B41FA5}">
                      <a16:colId xmlns:a16="http://schemas.microsoft.com/office/drawing/2014/main" val="4144370782"/>
                    </a:ext>
                  </a:extLst>
                </a:gridCol>
                <a:gridCol w="2104448">
                  <a:extLst>
                    <a:ext uri="{9D8B030D-6E8A-4147-A177-3AD203B41FA5}">
                      <a16:colId xmlns:a16="http://schemas.microsoft.com/office/drawing/2014/main" val="3287660110"/>
                    </a:ext>
                  </a:extLst>
                </a:gridCol>
              </a:tblGrid>
              <a:tr h="14521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Характеристика</a:t>
                      </a:r>
                      <a:endParaRPr lang="ru-RU" sz="1000" b="1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Эноксапарин</a:t>
                      </a:r>
                      <a:endParaRPr lang="ru-RU" sz="1000" b="1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Дальтепарин</a:t>
                      </a:r>
                      <a:endParaRPr lang="ru-RU" sz="1000" b="1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09020432"/>
                  </a:ext>
                </a:extLst>
              </a:tr>
              <a:tr h="14521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Торговые названия</a:t>
                      </a:r>
                      <a:endParaRPr lang="ru-RU" sz="1000" b="1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Клексан, Ловенокс, Анфибра и др.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Фрагмин, Дальтеп и др.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94674780"/>
                  </a:ext>
                </a:extLst>
              </a:tr>
              <a:tr h="14521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Молекулярная масса</a:t>
                      </a:r>
                      <a:endParaRPr lang="ru-RU" sz="1000" b="1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~4500 Да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~6000 Да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7550693"/>
                  </a:ext>
                </a:extLst>
              </a:tr>
              <a:tr h="14521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Средняя длина цепи</a:t>
                      </a:r>
                      <a:endParaRPr lang="ru-RU" sz="1000" b="1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Короткая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Средняя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3153222"/>
                  </a:ext>
                </a:extLst>
              </a:tr>
              <a:tr h="14521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Анти-Ха/Анти-</a:t>
                      </a:r>
                      <a:r>
                        <a:rPr lang="en-US" sz="1000" u="none" strike="noStrike">
                          <a:effectLst/>
                        </a:rPr>
                        <a:t>IIa </a:t>
                      </a:r>
                      <a:r>
                        <a:rPr lang="ru-RU" sz="1000" u="none" strike="noStrike">
                          <a:effectLst/>
                        </a:rPr>
                        <a:t>активность</a:t>
                      </a:r>
                      <a:endParaRPr lang="ru-RU" sz="1000" b="1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Высокая (соотношение ~4:1)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Умеренная (соотношение ~2,2:1)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5298071"/>
                  </a:ext>
                </a:extLst>
              </a:tr>
              <a:tr h="56009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Показания</a:t>
                      </a:r>
                      <a:endParaRPr lang="ru-RU" sz="1000" b="1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Профилактика и лечение тромбозов, острый коронарный синдром, профилактика при хирургических вмешательствах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Профилактика и лечение тромбозов, гемодиализ, профилактика при хирургических вмешательствах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20858350"/>
                  </a:ext>
                </a:extLst>
              </a:tr>
              <a:tr h="421803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Дозировка</a:t>
                      </a:r>
                      <a:endParaRPr lang="ru-RU" sz="1000" b="1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Зависит от показаний: 20–40 мг 1 раз/сутки (профилактика), 1 мг/кг 2 раза/сутки (лечение)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Зависит от показаний: 2500–5000 МЕ 1 раз/сутки (профилактика), 100–200 МЕ/кг 1–2 раза/сутки (лечение)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87513443"/>
                  </a:ext>
                </a:extLst>
              </a:tr>
              <a:tr h="14521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Путь введения</a:t>
                      </a:r>
                      <a:endParaRPr lang="ru-RU" sz="1000" b="1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Подкожно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Подкожно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4797087"/>
                  </a:ext>
                </a:extLst>
              </a:tr>
              <a:tr h="14521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Период полувыведения</a:t>
                      </a:r>
                      <a:endParaRPr lang="ru-RU" sz="1000" b="1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4–5 часов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3–5 часов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6232977"/>
                  </a:ext>
                </a:extLst>
              </a:tr>
              <a:tr h="14521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Метаболизм</a:t>
                      </a:r>
                      <a:endParaRPr lang="ru-RU" sz="1000" b="1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Печень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Печень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64175621"/>
                  </a:ext>
                </a:extLst>
              </a:tr>
              <a:tr h="14521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Выведение</a:t>
                      </a:r>
                      <a:endParaRPr lang="ru-RU" sz="1000" b="1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Почки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Почки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7568644"/>
                  </a:ext>
                </a:extLst>
              </a:tr>
              <a:tr h="28350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Беременность</a:t>
                      </a:r>
                      <a:endParaRPr lang="ru-RU" sz="1000" b="1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Разрешен при беременности (категория B)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Разрешен при беременности (категория B)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37238171"/>
                  </a:ext>
                </a:extLst>
              </a:tr>
              <a:tr h="28350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Побочные эффекты</a:t>
                      </a:r>
                      <a:endParaRPr lang="ru-RU" sz="1000" b="1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Кровотечения, тромбоцитопения, аллергические реакции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Кровотечения, тромбоцитопения, аллергические реакции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79701986"/>
                  </a:ext>
                </a:extLst>
              </a:tr>
              <a:tr h="28350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Особые указания</a:t>
                      </a:r>
                      <a:endParaRPr lang="ru-RU" sz="1000" b="1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Требуется контроль анти-Ха активности при длительном применении</a:t>
                      </a:r>
                      <a:endParaRPr lang="ru-RU" sz="1000" b="0" i="0" u="none" strike="noStrike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 dirty="0">
                          <a:effectLst/>
                        </a:rPr>
                        <a:t>Требуется контроль анти-Ха активности при длительном применении</a:t>
                      </a:r>
                      <a:endParaRPr lang="ru-RU" sz="1000" b="0" i="0" u="none" strike="noStrike" dirty="0">
                        <a:solidFill>
                          <a:srgbClr val="40404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52439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466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772429-F4A6-3B8D-88D8-3E0DCF715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0523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4A214F-A974-1F7C-AB6F-BED860F64AC0}"/>
              </a:ext>
            </a:extLst>
          </p:cNvPr>
          <p:cNvSpPr txBox="1"/>
          <p:nvPr/>
        </p:nvSpPr>
        <p:spPr>
          <a:xfrm>
            <a:off x="2605236" y="0"/>
            <a:ext cx="654346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Т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А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Р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Г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Е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FC2B50-C9C2-E6F0-D34E-237CBD9DB233}"/>
              </a:ext>
            </a:extLst>
          </p:cNvPr>
          <p:cNvSpPr txBox="1"/>
          <p:nvPr/>
        </p:nvSpPr>
        <p:spPr>
          <a:xfrm>
            <a:off x="3254479" y="151179"/>
            <a:ext cx="9071149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dirty="0" err="1">
                <a:latin typeface="Bahnschrift Condensed" panose="020B0502040204020203" pitchFamily="34" charset="0"/>
              </a:rPr>
              <a:t>Дальтеп</a:t>
            </a:r>
            <a:r>
              <a:rPr lang="ru-RU" sz="1500" dirty="0">
                <a:latin typeface="Bahnschrift Condensed" panose="020B0502040204020203" pitchFamily="34" charset="0"/>
              </a:rPr>
              <a:t> — антикоагулянт прямого действия, содержащий натрия </a:t>
            </a:r>
            <a:r>
              <a:rPr lang="ru-RU" sz="1500" dirty="0" err="1">
                <a:latin typeface="Bahnschrift Condensed" panose="020B0502040204020203" pitchFamily="34" charset="0"/>
              </a:rPr>
              <a:t>далтепарин</a:t>
            </a:r>
            <a:r>
              <a:rPr lang="ru-RU" sz="1500" dirty="0">
                <a:latin typeface="Bahnschrift Condensed" panose="020B0502040204020203" pitchFamily="34" charset="0"/>
              </a:rPr>
              <a:t>, низкомолекулярный гепарин. Он ингибирует активность факторов свертывания крови, главным образом фактора Ха, через антитромбин плазмы, что предотвращает образование тромбов. По сравнению с </a:t>
            </a:r>
            <a:r>
              <a:rPr lang="ru-RU" sz="1500" dirty="0" err="1">
                <a:latin typeface="Bahnschrift Condensed" panose="020B0502040204020203" pitchFamily="34" charset="0"/>
              </a:rPr>
              <a:t>нефракционированным</a:t>
            </a:r>
            <a:r>
              <a:rPr lang="ru-RU" sz="1500" dirty="0">
                <a:latin typeface="Bahnschrift Condensed" panose="020B0502040204020203" pitchFamily="34" charset="0"/>
              </a:rPr>
              <a:t> гепарином, </a:t>
            </a:r>
            <a:r>
              <a:rPr lang="ru-RU" sz="1500" dirty="0" err="1">
                <a:latin typeface="Bahnschrift Condensed" panose="020B0502040204020203" pitchFamily="34" charset="0"/>
              </a:rPr>
              <a:t>далтепарин</a:t>
            </a:r>
            <a:r>
              <a:rPr lang="ru-RU" sz="1500" dirty="0">
                <a:latin typeface="Bahnschrift Condensed" panose="020B0502040204020203" pitchFamily="34" charset="0"/>
              </a:rPr>
              <a:t> оказывает меньшее влияние на первичный гемостаз и адгезию тромбоцитов. </a:t>
            </a:r>
          </a:p>
          <a:p>
            <a:r>
              <a:rPr lang="ru-RU" sz="1500" b="1" dirty="0">
                <a:latin typeface="Bahnschrift Condensed" panose="020B0502040204020203" pitchFamily="34" charset="0"/>
              </a:rPr>
              <a:t>Основные специалисты, назначающие </a:t>
            </a:r>
            <a:r>
              <a:rPr lang="ru-RU" sz="1500" b="1" dirty="0" err="1">
                <a:latin typeface="Bahnschrift Condensed" panose="020B0502040204020203" pitchFamily="34" charset="0"/>
              </a:rPr>
              <a:t>Дальтеп</a:t>
            </a:r>
            <a:r>
              <a:rPr lang="ru-RU" sz="1500" b="1" dirty="0">
                <a:latin typeface="Bahnschrift Condensed" panose="020B0502040204020203" pitchFamily="34" charset="0"/>
              </a:rPr>
              <a:t>:</a:t>
            </a:r>
            <a:endParaRPr lang="ru-RU" sz="1500" dirty="0">
              <a:latin typeface="Bahnschrift Condensed" panose="020B0502040204020203" pitchFamily="34" charset="0"/>
            </a:endParaRPr>
          </a:p>
          <a:p>
            <a:r>
              <a:rPr lang="ru-RU" sz="1500" b="1" dirty="0">
                <a:latin typeface="Bahnschrift Condensed" panose="020B0502040204020203" pitchFamily="34" charset="0"/>
              </a:rPr>
              <a:t>Кардиологи:</a:t>
            </a:r>
            <a:endParaRPr lang="ru-RU" sz="15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500" b="1" dirty="0">
                <a:latin typeface="Bahnschrift Condensed" panose="020B0502040204020203" pitchFamily="34" charset="0"/>
              </a:rPr>
              <a:t>Показания:</a:t>
            </a:r>
            <a:r>
              <a:rPr lang="ru-RU" sz="1500" dirty="0">
                <a:latin typeface="Bahnschrift Condensed" panose="020B0502040204020203" pitchFamily="34" charset="0"/>
              </a:rPr>
              <a:t> Нестабильная стенокардия, инфаркт миокарда без подъема сегмента 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500" b="1" dirty="0">
                <a:latin typeface="Bahnschrift Condensed" panose="020B0502040204020203" pitchFamily="34" charset="0"/>
              </a:rPr>
              <a:t>Роль:</a:t>
            </a:r>
            <a:r>
              <a:rPr lang="ru-RU" sz="1500" dirty="0">
                <a:latin typeface="Bahnschrift Condensed" panose="020B0502040204020203" pitchFamily="34" charset="0"/>
              </a:rPr>
              <a:t> Применяют </a:t>
            </a:r>
            <a:r>
              <a:rPr lang="ru-RU" sz="1500" dirty="0" err="1">
                <a:latin typeface="Bahnschrift Condensed" panose="020B0502040204020203" pitchFamily="34" charset="0"/>
              </a:rPr>
              <a:t>Дальтеп</a:t>
            </a:r>
            <a:r>
              <a:rPr lang="ru-RU" sz="1500" dirty="0">
                <a:latin typeface="Bahnschrift Condensed" panose="020B0502040204020203" pitchFamily="34" charset="0"/>
              </a:rPr>
              <a:t> для предотвращения дальнейшего тромбообразования и улучшения прогноза у пациентов с острыми коронарными синдромами.</a:t>
            </a:r>
          </a:p>
          <a:p>
            <a:r>
              <a:rPr lang="ru-RU" sz="1500" b="1" dirty="0">
                <a:latin typeface="Bahnschrift Condensed" panose="020B0502040204020203" pitchFamily="34" charset="0"/>
              </a:rPr>
              <a:t>Хирурги:</a:t>
            </a:r>
            <a:endParaRPr lang="ru-RU" sz="15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500" b="1" dirty="0">
                <a:latin typeface="Bahnschrift Condensed" panose="020B0502040204020203" pitchFamily="34" charset="0"/>
              </a:rPr>
              <a:t>Показания:</a:t>
            </a:r>
            <a:r>
              <a:rPr lang="ru-RU" sz="1500" dirty="0">
                <a:latin typeface="Bahnschrift Condensed" panose="020B0502040204020203" pitchFamily="34" charset="0"/>
              </a:rPr>
              <a:t> Профилактика тромбообразования при хирургических вмешательствах.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500" b="1" dirty="0">
                <a:latin typeface="Bahnschrift Condensed" panose="020B0502040204020203" pitchFamily="34" charset="0"/>
              </a:rPr>
              <a:t>Роль:</a:t>
            </a:r>
            <a:r>
              <a:rPr lang="ru-RU" sz="1500" dirty="0">
                <a:latin typeface="Bahnschrift Condensed" panose="020B0502040204020203" pitchFamily="34" charset="0"/>
              </a:rPr>
              <a:t> Назначают </a:t>
            </a:r>
            <a:r>
              <a:rPr lang="ru-RU" sz="1500" dirty="0" err="1">
                <a:latin typeface="Bahnschrift Condensed" panose="020B0502040204020203" pitchFamily="34" charset="0"/>
              </a:rPr>
              <a:t>Дальтеп</a:t>
            </a:r>
            <a:r>
              <a:rPr lang="ru-RU" sz="1500" dirty="0">
                <a:latin typeface="Bahnschrift Condensed" panose="020B0502040204020203" pitchFamily="34" charset="0"/>
              </a:rPr>
              <a:t> для предотвращения тромбоэмболических осложнений в </a:t>
            </a:r>
            <a:r>
              <a:rPr lang="ru-RU" sz="1500" dirty="0" err="1">
                <a:latin typeface="Bahnschrift Condensed" panose="020B0502040204020203" pitchFamily="34" charset="0"/>
              </a:rPr>
              <a:t>периоперационном</a:t>
            </a:r>
            <a:r>
              <a:rPr lang="ru-RU" sz="1500" dirty="0">
                <a:latin typeface="Bahnschrift Condensed" panose="020B0502040204020203" pitchFamily="34" charset="0"/>
              </a:rPr>
              <a:t> периоде у пациентов, подвергающихся различным хирургическим операциям.</a:t>
            </a:r>
          </a:p>
          <a:p>
            <a:r>
              <a:rPr lang="ru-RU" sz="1500" b="1" dirty="0">
                <a:latin typeface="Bahnschrift Condensed" panose="020B0502040204020203" pitchFamily="34" charset="0"/>
              </a:rPr>
              <a:t>Терапевты:</a:t>
            </a:r>
            <a:endParaRPr lang="ru-RU" sz="15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500" b="1" dirty="0">
                <a:latin typeface="Bahnschrift Condensed" panose="020B0502040204020203" pitchFamily="34" charset="0"/>
              </a:rPr>
              <a:t>Показания:</a:t>
            </a:r>
            <a:r>
              <a:rPr lang="ru-RU" sz="1500" dirty="0">
                <a:latin typeface="Bahnschrift Condensed" panose="020B0502040204020203" pitchFamily="34" charset="0"/>
              </a:rPr>
              <a:t> Профилактика тромбоэмболических осложнений у пациентов с острыми терапевтическими заболеваниями и ограниченной подвижностью.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500" b="1" dirty="0">
                <a:latin typeface="Bahnschrift Condensed" panose="020B0502040204020203" pitchFamily="34" charset="0"/>
              </a:rPr>
              <a:t>Роль:</a:t>
            </a:r>
            <a:r>
              <a:rPr lang="ru-RU" sz="1500" dirty="0">
                <a:latin typeface="Bahnschrift Condensed" panose="020B0502040204020203" pitchFamily="34" charset="0"/>
              </a:rPr>
              <a:t> Используют </a:t>
            </a:r>
            <a:r>
              <a:rPr lang="ru-RU" sz="1500" dirty="0" err="1">
                <a:latin typeface="Bahnschrift Condensed" panose="020B0502040204020203" pitchFamily="34" charset="0"/>
              </a:rPr>
              <a:t>Дальтеп</a:t>
            </a:r>
            <a:r>
              <a:rPr lang="ru-RU" sz="1500" dirty="0">
                <a:latin typeface="Bahnschrift Condensed" panose="020B0502040204020203" pitchFamily="34" charset="0"/>
              </a:rPr>
              <a:t> для предотвращения тромбообразования у пациентов с острыми заболеваниями, требующими постельного режима.</a:t>
            </a:r>
          </a:p>
          <a:p>
            <a:r>
              <a:rPr lang="ru-RU" sz="1500" b="1" dirty="0">
                <a:latin typeface="Bahnschrift Condensed" panose="020B0502040204020203" pitchFamily="34" charset="0"/>
              </a:rPr>
              <a:t>Онкологи:</a:t>
            </a:r>
            <a:endParaRPr lang="ru-RU" sz="15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500" b="1" dirty="0">
                <a:latin typeface="Bahnschrift Condensed" panose="020B0502040204020203" pitchFamily="34" charset="0"/>
              </a:rPr>
              <a:t>Показания:</a:t>
            </a:r>
            <a:r>
              <a:rPr lang="ru-RU" sz="1500" dirty="0">
                <a:latin typeface="Bahnschrift Condensed" panose="020B0502040204020203" pitchFamily="34" charset="0"/>
              </a:rPr>
              <a:t> Длительное лечение (до 6 месяцев) для предотвращения рецидива венозных тромбоэмболических осложнений у пациентов со злокачественными новообразованиями.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500" b="1" dirty="0">
                <a:latin typeface="Bahnschrift Condensed" panose="020B0502040204020203" pitchFamily="34" charset="0"/>
              </a:rPr>
              <a:t>Роль:</a:t>
            </a:r>
            <a:r>
              <a:rPr lang="ru-RU" sz="1500" dirty="0">
                <a:latin typeface="Bahnschrift Condensed" panose="020B0502040204020203" pitchFamily="34" charset="0"/>
              </a:rPr>
              <a:t> Применяют </a:t>
            </a:r>
            <a:r>
              <a:rPr lang="ru-RU" sz="1500" dirty="0" err="1">
                <a:latin typeface="Bahnschrift Condensed" panose="020B0502040204020203" pitchFamily="34" charset="0"/>
              </a:rPr>
              <a:t>Дальтеп</a:t>
            </a:r>
            <a:r>
              <a:rPr lang="ru-RU" sz="1500" dirty="0">
                <a:latin typeface="Bahnschrift Condensed" panose="020B0502040204020203" pitchFamily="34" charset="0"/>
              </a:rPr>
              <a:t> для профилактики тромбоэмболий у онкологических пациентов, у которых повышен риск тромбообразования.</a:t>
            </a:r>
          </a:p>
          <a:p>
            <a:r>
              <a:rPr lang="ru-RU" sz="1500" b="1" dirty="0">
                <a:latin typeface="Bahnschrift Condensed" panose="020B0502040204020203" pitchFamily="34" charset="0"/>
              </a:rPr>
              <a:t>Примечания:</a:t>
            </a:r>
            <a:endParaRPr lang="ru-RU" sz="15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500" b="1" dirty="0">
                <a:latin typeface="Bahnschrift Condensed" panose="020B0502040204020203" pitchFamily="34" charset="0"/>
              </a:rPr>
              <a:t>Дозировка:</a:t>
            </a:r>
            <a:r>
              <a:rPr lang="ru-RU" sz="1500" dirty="0">
                <a:latin typeface="Bahnschrift Condensed" panose="020B0502040204020203" pitchFamily="34" charset="0"/>
              </a:rPr>
              <a:t> Дозы </a:t>
            </a:r>
            <a:r>
              <a:rPr lang="ru-RU" sz="1500" dirty="0" err="1">
                <a:latin typeface="Bahnschrift Condensed" panose="020B0502040204020203" pitchFamily="34" charset="0"/>
              </a:rPr>
              <a:t>Дальтепа</a:t>
            </a:r>
            <a:r>
              <a:rPr lang="ru-RU" sz="1500" dirty="0">
                <a:latin typeface="Bahnschrift Condensed" panose="020B0502040204020203" pitchFamily="34" charset="0"/>
              </a:rPr>
              <a:t> зависят от показаний и состояния пациента. Например, при лечении острого тромбоза глубоких вен и тромбоэмболии легочной артерии препарат вводят подкожно по 200 МЕ/кг массы тела один раз в сутки.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500" b="1" dirty="0">
                <a:latin typeface="Bahnschrift Condensed" panose="020B0502040204020203" pitchFamily="34" charset="0"/>
              </a:rPr>
              <a:t>Побочные эффекты:</a:t>
            </a:r>
            <a:r>
              <a:rPr lang="ru-RU" sz="1500" dirty="0">
                <a:latin typeface="Bahnschrift Condensed" panose="020B0502040204020203" pitchFamily="34" charset="0"/>
              </a:rPr>
              <a:t> Могут включать кровотечения, тромбоцитопению, аллергические реакции. Важно контролировать состояние пациента, особенно при длительном применении.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500" b="1" dirty="0">
                <a:latin typeface="Bahnschrift Condensed" panose="020B0502040204020203" pitchFamily="34" charset="0"/>
              </a:rPr>
              <a:t>Противопоказания:</a:t>
            </a:r>
            <a:r>
              <a:rPr lang="ru-RU" sz="1500" dirty="0">
                <a:latin typeface="Bahnschrift Condensed" panose="020B0502040204020203" pitchFamily="34" charset="0"/>
              </a:rPr>
              <a:t> Повышенная чувствительность к </a:t>
            </a:r>
            <a:r>
              <a:rPr lang="ru-RU" sz="1500" dirty="0" err="1">
                <a:latin typeface="Bahnschrift Condensed" panose="020B0502040204020203" pitchFamily="34" charset="0"/>
              </a:rPr>
              <a:t>далтепарину</a:t>
            </a:r>
            <a:r>
              <a:rPr lang="ru-RU" sz="1500" dirty="0">
                <a:latin typeface="Bahnschrift Condensed" panose="020B0502040204020203" pitchFamily="34" charset="0"/>
              </a:rPr>
              <a:t> натрия или другим низкомолекулярным гепаринам, активные кровотечения, выраженные нарушения системы свертывания крови, острый или подострый инфекционный эндокардит. </a:t>
            </a:r>
          </a:p>
        </p:txBody>
      </p:sp>
    </p:spTree>
    <p:extLst>
      <p:ext uri="{BB962C8B-B14F-4D97-AF65-F5344CB8AC3E}">
        <p14:creationId xmlns:p14="http://schemas.microsoft.com/office/powerpoint/2010/main" val="763161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EC361A-2AE9-0D8F-6685-FC1E9E0FDCCF}"/>
              </a:ext>
            </a:extLst>
          </p:cNvPr>
          <p:cNvSpPr txBox="1"/>
          <p:nvPr/>
        </p:nvSpPr>
        <p:spPr>
          <a:xfrm>
            <a:off x="226142" y="0"/>
            <a:ext cx="490629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latin typeface="Bahnschrift Condensed" panose="020B0502040204020203" pitchFamily="34" charset="0"/>
              </a:rPr>
              <a:t>Дальтеп</a:t>
            </a:r>
            <a:r>
              <a:rPr lang="ru-RU" sz="1400" dirty="0">
                <a:latin typeface="Bahnschrift Condensed" panose="020B0502040204020203" pitchFamily="34" charset="0"/>
              </a:rPr>
              <a:t> (действующее вещество — </a:t>
            </a:r>
            <a:r>
              <a:rPr lang="ru-RU" sz="1400" dirty="0" err="1">
                <a:latin typeface="Bahnschrift Condensed" panose="020B0502040204020203" pitchFamily="34" charset="0"/>
              </a:rPr>
              <a:t>далтепарин</a:t>
            </a:r>
            <a:r>
              <a:rPr lang="ru-RU" sz="1400" dirty="0">
                <a:latin typeface="Bahnschrift Condensed" panose="020B0502040204020203" pitchFamily="34" charset="0"/>
              </a:rPr>
              <a:t> натрия) — антикоагулянт прямого действия, относящийся к группе низкомолекулярных гепаринов.</a:t>
            </a:r>
          </a:p>
          <a:p>
            <a:r>
              <a:rPr lang="ru-RU" sz="1400" b="1" dirty="0">
                <a:latin typeface="Bahnschrift Condensed" panose="020B0502040204020203" pitchFamily="34" charset="0"/>
              </a:rPr>
              <a:t>Фармакокинетика:</a:t>
            </a:r>
            <a:endParaRPr lang="ru-RU" sz="14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b="1" dirty="0">
                <a:latin typeface="Bahnschrift Condensed" panose="020B0502040204020203" pitchFamily="34" charset="0"/>
              </a:rPr>
              <a:t>Абсорбция:</a:t>
            </a:r>
            <a:r>
              <a:rPr lang="ru-RU" sz="1400" dirty="0">
                <a:latin typeface="Bahnschrift Condensed" panose="020B0502040204020203" pitchFamily="34" charset="0"/>
              </a:rPr>
              <a:t> После подкожного введения биодоступность составляет около 90%.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b="1" dirty="0">
                <a:latin typeface="Bahnschrift Condensed" panose="020B0502040204020203" pitchFamily="34" charset="0"/>
              </a:rPr>
              <a:t>Распределение:</a:t>
            </a:r>
            <a:r>
              <a:rPr lang="ru-RU" sz="1400" dirty="0">
                <a:latin typeface="Bahnschrift Condensed" panose="020B0502040204020203" pitchFamily="34" charset="0"/>
              </a:rPr>
              <a:t> </a:t>
            </a:r>
            <a:r>
              <a:rPr lang="ru-RU" sz="1400" dirty="0" err="1">
                <a:latin typeface="Bahnschrift Condensed" panose="020B0502040204020203" pitchFamily="34" charset="0"/>
              </a:rPr>
              <a:t>Далтепарин</a:t>
            </a:r>
            <a:r>
              <a:rPr lang="ru-RU" sz="1400" dirty="0">
                <a:latin typeface="Bahnschrift Condensed" panose="020B0502040204020203" pitchFamily="34" charset="0"/>
              </a:rPr>
              <a:t> натрия практически не связывается с белками плазмы (менее 10%).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b="1" dirty="0">
                <a:latin typeface="Bahnschrift Condensed" panose="020B0502040204020203" pitchFamily="34" charset="0"/>
              </a:rPr>
              <a:t>Метаболизм:</a:t>
            </a:r>
            <a:r>
              <a:rPr lang="ru-RU" sz="1400" dirty="0">
                <a:latin typeface="Bahnschrift Condensed" panose="020B0502040204020203" pitchFamily="34" charset="0"/>
              </a:rPr>
              <a:t> Подвергается метаболизму в печени.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b="1" dirty="0">
                <a:latin typeface="Bahnschrift Condensed" panose="020B0502040204020203" pitchFamily="34" charset="0"/>
              </a:rPr>
              <a:t>Выведение:</a:t>
            </a:r>
            <a:r>
              <a:rPr lang="ru-RU" sz="1400" dirty="0">
                <a:latin typeface="Bahnschrift Condensed" panose="020B0502040204020203" pitchFamily="34" charset="0"/>
              </a:rPr>
              <a:t> Период полувыведения после внутривенного введения составляет около 2 часов, после подкожного — 3–5 часов. Выводится преимущественно почками; у пациентов с уремией период полувыведения увеличивается.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b="1" dirty="0">
                <a:latin typeface="Bahnschrift Condensed" panose="020B0502040204020203" pitchFamily="34" charset="0"/>
              </a:rPr>
              <a:t>Преимущества:</a:t>
            </a:r>
            <a:endParaRPr lang="ru-RU" sz="14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b="1" dirty="0">
                <a:latin typeface="Bahnschrift Condensed" panose="020B0502040204020203" pitchFamily="34" charset="0"/>
              </a:rPr>
              <a:t>Предсказуемость действия:</a:t>
            </a:r>
            <a:r>
              <a:rPr lang="ru-RU" sz="1400" dirty="0">
                <a:latin typeface="Bahnschrift Condensed" panose="020B0502040204020203" pitchFamily="34" charset="0"/>
              </a:rPr>
              <a:t> </a:t>
            </a:r>
            <a:r>
              <a:rPr lang="ru-RU" sz="1400" dirty="0" err="1">
                <a:latin typeface="Bahnschrift Condensed" panose="020B0502040204020203" pitchFamily="34" charset="0"/>
              </a:rPr>
              <a:t>Далтепарин</a:t>
            </a:r>
            <a:r>
              <a:rPr lang="ru-RU" sz="1400" dirty="0">
                <a:latin typeface="Bahnschrift Condensed" panose="020B0502040204020203" pitchFamily="34" charset="0"/>
              </a:rPr>
              <a:t> натрия обладает предсказуемым антикоагулянтным эффектом, что снижает необходимость в регулярном мониторинге показателей свертываемости крови.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b="1" dirty="0">
                <a:latin typeface="Bahnschrift Condensed" panose="020B0502040204020203" pitchFamily="34" charset="0"/>
              </a:rPr>
              <a:t>Низкий риск тромбоцитопении:</a:t>
            </a:r>
            <a:r>
              <a:rPr lang="ru-RU" sz="1400" dirty="0">
                <a:latin typeface="Bahnschrift Condensed" panose="020B0502040204020203" pitchFamily="34" charset="0"/>
              </a:rPr>
              <a:t> По сравнению с </a:t>
            </a:r>
            <a:r>
              <a:rPr lang="ru-RU" sz="1400" dirty="0" err="1">
                <a:latin typeface="Bahnschrift Condensed" panose="020B0502040204020203" pitchFamily="34" charset="0"/>
              </a:rPr>
              <a:t>нефракционированным</a:t>
            </a:r>
            <a:r>
              <a:rPr lang="ru-RU" sz="1400" dirty="0">
                <a:latin typeface="Bahnschrift Condensed" panose="020B0502040204020203" pitchFamily="34" charset="0"/>
              </a:rPr>
              <a:t> гепарином, </a:t>
            </a:r>
            <a:r>
              <a:rPr lang="ru-RU" sz="1400" dirty="0" err="1">
                <a:latin typeface="Bahnschrift Condensed" panose="020B0502040204020203" pitchFamily="34" charset="0"/>
              </a:rPr>
              <a:t>далтепарин</a:t>
            </a:r>
            <a:r>
              <a:rPr lang="ru-RU" sz="1400" dirty="0">
                <a:latin typeface="Bahnschrift Condensed" panose="020B0502040204020203" pitchFamily="34" charset="0"/>
              </a:rPr>
              <a:t> реже вызывает гепарин-индуцированную тромбоцитопению.</a:t>
            </a:r>
          </a:p>
          <a:p>
            <a:r>
              <a:rPr lang="ru-RU" sz="1400" b="1" dirty="0">
                <a:latin typeface="Bahnschrift Condensed" panose="020B0502040204020203" pitchFamily="34" charset="0"/>
              </a:rPr>
              <a:t>Ограничения:</a:t>
            </a:r>
            <a:endParaRPr lang="ru-RU" sz="1400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b="1" dirty="0">
                <a:latin typeface="Bahnschrift Condensed" panose="020B0502040204020203" pitchFamily="34" charset="0"/>
              </a:rPr>
              <a:t>Риск кровотечений:</a:t>
            </a:r>
            <a:r>
              <a:rPr lang="ru-RU" sz="1400" dirty="0">
                <a:latin typeface="Bahnschrift Condensed" panose="020B0502040204020203" pitchFamily="34" charset="0"/>
              </a:rPr>
              <a:t> Как и другие антикоагулянты, </a:t>
            </a:r>
            <a:r>
              <a:rPr lang="ru-RU" sz="1400" dirty="0" err="1">
                <a:latin typeface="Bahnschrift Condensed" panose="020B0502040204020203" pitchFamily="34" charset="0"/>
              </a:rPr>
              <a:t>далтепарин</a:t>
            </a:r>
            <a:r>
              <a:rPr lang="ru-RU" sz="1400" dirty="0">
                <a:latin typeface="Bahnschrift Condensed" panose="020B0502040204020203" pitchFamily="34" charset="0"/>
              </a:rPr>
              <a:t> увеличивает риск развития кровотечений, особенно у пациентов с нарушениями свертываемости или при одновременном приеме других препаратов, влияющих на гемостаз.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b="1" dirty="0">
                <a:latin typeface="Bahnschrift Condensed" panose="020B0502040204020203" pitchFamily="34" charset="0"/>
              </a:rPr>
              <a:t>Нарушения функции почек:</a:t>
            </a:r>
            <a:r>
              <a:rPr lang="ru-RU" sz="1400" dirty="0">
                <a:latin typeface="Bahnschrift Condensed" panose="020B0502040204020203" pitchFamily="34" charset="0"/>
              </a:rPr>
              <a:t> У пациентов с тяжелой почечной недостаточностью может потребоваться коррекция дозы и тщательный мониторинг из-за замедленного выведения препарата.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b="1" dirty="0">
                <a:latin typeface="Bahnschrift Condensed" panose="020B0502040204020203" pitchFamily="34" charset="0"/>
              </a:rPr>
              <a:t>Противопоказания:</a:t>
            </a:r>
            <a:r>
              <a:rPr lang="ru-RU" sz="1400" dirty="0">
                <a:latin typeface="Bahnschrift Condensed" panose="020B0502040204020203" pitchFamily="34" charset="0"/>
              </a:rPr>
              <a:t> Активные кровотечения, тяжелые нарушения свертываемости крови, недавние геморрагические инсульты, гиперчувствительность к </a:t>
            </a:r>
            <a:r>
              <a:rPr lang="ru-RU" sz="1400" dirty="0" err="1">
                <a:latin typeface="Bahnschrift Condensed" panose="020B0502040204020203" pitchFamily="34" charset="0"/>
              </a:rPr>
              <a:t>далтепарину</a:t>
            </a:r>
            <a:r>
              <a:rPr lang="ru-RU" sz="1400" dirty="0">
                <a:latin typeface="Bahnschrift Condensed" panose="020B0502040204020203" pitchFamily="34" charset="0"/>
              </a:rPr>
              <a:t> или другим низкомолекулярным гепаринам.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CA8C80-3DEF-4976-E7AF-B5F52E88E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73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67C58-0649-9C19-A80D-69903EA8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588" y="194005"/>
            <a:ext cx="4374823" cy="961534"/>
          </a:xfrm>
        </p:spPr>
        <p:txBody>
          <a:bodyPr/>
          <a:lstStyle/>
          <a:p>
            <a:r>
              <a:rPr lang="ru-RU" dirty="0">
                <a:latin typeface="Bahnschrift Condensed" panose="020B0502040204020203" pitchFamily="34" charset="0"/>
              </a:rPr>
              <a:t>Спасибо за внимание!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DBA076-9C95-E72C-0810-35DE47F24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40768"/>
            <a:ext cx="10515600" cy="16905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>
                <a:latin typeface="Bahnschrift Condensed" panose="020B0502040204020203" pitchFamily="34" charset="0"/>
              </a:rPr>
              <a:t>Презентация составлена и озвучена продакт-менеджером компании АО «</a:t>
            </a:r>
            <a:r>
              <a:rPr lang="ru-RU" sz="2400" dirty="0" err="1">
                <a:latin typeface="Bahnschrift Condensed" panose="020B0502040204020203" pitchFamily="34" charset="0"/>
              </a:rPr>
              <a:t>Фармасинтез</a:t>
            </a:r>
            <a:r>
              <a:rPr lang="ru-RU" sz="2400" dirty="0">
                <a:latin typeface="Bahnschrift Condensed" panose="020B0502040204020203" pitchFamily="34" charset="0"/>
              </a:rPr>
              <a:t>» Узбекистан, </a:t>
            </a:r>
            <a:r>
              <a:rPr lang="ru-RU" sz="2400" dirty="0" err="1">
                <a:latin typeface="Bahnschrift Condensed" panose="020B0502040204020203" pitchFamily="34" charset="0"/>
              </a:rPr>
              <a:t>Таджиевым</a:t>
            </a:r>
            <a:r>
              <a:rPr lang="ru-RU" sz="2400" dirty="0">
                <a:latin typeface="Bahnschrift Condensed" panose="020B0502040204020203" pitchFamily="34" charset="0"/>
              </a:rPr>
              <a:t> </a:t>
            </a:r>
            <a:r>
              <a:rPr lang="ru-RU" sz="2400" dirty="0" err="1">
                <a:latin typeface="Bahnschrift Condensed" panose="020B0502040204020203" pitchFamily="34" charset="0"/>
              </a:rPr>
              <a:t>Диёрбеком</a:t>
            </a:r>
            <a:r>
              <a:rPr lang="ru-RU" sz="2400" dirty="0">
                <a:latin typeface="Bahnschrift Condensed" panose="020B0502040204020203" pitchFamily="34" charset="0"/>
              </a:rPr>
              <a:t> </a:t>
            </a:r>
            <a:r>
              <a:rPr lang="ru-RU" sz="2400" dirty="0" err="1">
                <a:latin typeface="Bahnschrift Condensed" panose="020B0502040204020203" pitchFamily="34" charset="0"/>
              </a:rPr>
              <a:t>Акмаловичем</a:t>
            </a:r>
            <a:r>
              <a:rPr lang="ru-RU" sz="2400" dirty="0">
                <a:latin typeface="Bahnschrift Condensed" panose="020B0502040204020203" pitchFamily="34" charset="0"/>
              </a:rPr>
              <a:t>. Распространение данного материала без разрешения правообладателя является нарушением авторских прав.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F5AD5E-9229-DAFD-F01F-F96F81B37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425" y="5005812"/>
            <a:ext cx="3767145" cy="1084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D54C32-45CB-7454-354E-381C30A3086E}"/>
              </a:ext>
            </a:extLst>
          </p:cNvPr>
          <p:cNvSpPr txBox="1"/>
          <p:nvPr/>
        </p:nvSpPr>
        <p:spPr>
          <a:xfrm>
            <a:off x="9775596" y="6246368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Bahnschrift Light Condensed" panose="020B0502040204020203" pitchFamily="34" charset="0"/>
              </a:rPr>
              <a:t>Общий курс по препаратам.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032B52B-2166-49C7-0DC5-35F7BF6ACF05}"/>
              </a:ext>
            </a:extLst>
          </p:cNvPr>
          <p:cNvSpPr/>
          <p:nvPr/>
        </p:nvSpPr>
        <p:spPr>
          <a:xfrm>
            <a:off x="4870514" y="1155539"/>
            <a:ext cx="2450969" cy="245096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125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3DC143-14A6-EFEF-4871-3FFAF8141612}"/>
              </a:ext>
            </a:extLst>
          </p:cNvPr>
          <p:cNvSpPr txBox="1"/>
          <p:nvPr/>
        </p:nvSpPr>
        <p:spPr>
          <a:xfrm>
            <a:off x="55992" y="138004"/>
            <a:ext cx="334264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1. </a:t>
            </a:r>
            <a:r>
              <a:rPr lang="ru-RU" b="1" dirty="0" err="1">
                <a:latin typeface="Bahnschrift Condensed" panose="020B0502040204020203" pitchFamily="34" charset="0"/>
              </a:rPr>
              <a:t>Амизолид</a:t>
            </a:r>
            <a:r>
              <a:rPr lang="ru-RU" b="1" dirty="0">
                <a:latin typeface="Bahnschrift Condensed" panose="020B0502040204020203" pitchFamily="34" charset="0"/>
              </a:rPr>
              <a:t> (</a:t>
            </a:r>
            <a:r>
              <a:rPr lang="ru-RU" b="1" dirty="0" err="1">
                <a:latin typeface="Bahnschrift Condensed" panose="020B0502040204020203" pitchFamily="34" charset="0"/>
              </a:rPr>
              <a:t>Линезолид</a:t>
            </a:r>
            <a:r>
              <a:rPr lang="ru-RU" b="1" dirty="0">
                <a:latin typeface="Bahnschrift Condensed" panose="020B0502040204020203" pitchFamily="34" charset="0"/>
              </a:rPr>
              <a:t>)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Механизм действия</a:t>
            </a:r>
            <a:r>
              <a:rPr lang="ru-RU" dirty="0">
                <a:latin typeface="Bahnschrift Condensed" panose="020B0502040204020203" pitchFamily="34" charset="0"/>
              </a:rPr>
              <a:t>: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 err="1">
                <a:latin typeface="Bahnschrift Condensed" panose="020B0502040204020203" pitchFamily="34" charset="0"/>
              </a:rPr>
              <a:t>Линезолид</a:t>
            </a:r>
            <a:r>
              <a:rPr lang="ru-RU" dirty="0">
                <a:latin typeface="Bahnschrift Condensed" panose="020B0502040204020203" pitchFamily="34" charset="0"/>
              </a:rPr>
              <a:t> – это антибиотик из группы </a:t>
            </a:r>
            <a:r>
              <a:rPr lang="ru-RU" dirty="0" err="1">
                <a:latin typeface="Bahnschrift Condensed" panose="020B0502040204020203" pitchFamily="34" charset="0"/>
              </a:rPr>
              <a:t>оксазолидинонов</a:t>
            </a:r>
            <a:r>
              <a:rPr lang="ru-RU" dirty="0">
                <a:latin typeface="Bahnschrift Condensed" panose="020B0502040204020203" pitchFamily="34" charset="0"/>
              </a:rPr>
              <a:t>. Он действует путем ингибирования синтеза белка в бактериальной клетке.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Связывается с 50S </a:t>
            </a:r>
            <a:r>
              <a:rPr lang="ru-RU" dirty="0" err="1">
                <a:latin typeface="Bahnschrift Condensed" panose="020B0502040204020203" pitchFamily="34" charset="0"/>
              </a:rPr>
              <a:t>рибосомальной</a:t>
            </a:r>
            <a:r>
              <a:rPr lang="ru-RU" dirty="0">
                <a:latin typeface="Bahnschrift Condensed" panose="020B0502040204020203" pitchFamily="34" charset="0"/>
              </a:rPr>
              <a:t> субъединицей бактериальной рибосомы, предотвращая формирование функционального 70S </a:t>
            </a:r>
            <a:r>
              <a:rPr lang="ru-RU" dirty="0" err="1">
                <a:latin typeface="Bahnschrift Condensed" panose="020B0502040204020203" pitchFamily="34" charset="0"/>
              </a:rPr>
              <a:t>инициаторного</a:t>
            </a:r>
            <a:r>
              <a:rPr lang="ru-RU" dirty="0">
                <a:latin typeface="Bahnschrift Condensed" panose="020B0502040204020203" pitchFamily="34" charset="0"/>
              </a:rPr>
              <a:t> комплекса, необходимого для начала синтеза белка.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Это блокирует транскрипцию и дальнейший рост бактериальной клетки.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latin typeface="Bahnschrift Condensed" panose="020B0502040204020203" pitchFamily="34" charset="0"/>
              </a:rPr>
              <a:t>Линезолид</a:t>
            </a:r>
            <a:r>
              <a:rPr lang="ru-RU" dirty="0">
                <a:latin typeface="Bahnschrift Condensed" panose="020B0502040204020203" pitchFamily="34" charset="0"/>
              </a:rPr>
              <a:t> активен против большинства грамположительных бактерий, включая </a:t>
            </a:r>
            <a:r>
              <a:rPr lang="ru-RU" b="1" dirty="0" err="1">
                <a:latin typeface="Bahnschrift Condensed" panose="020B0502040204020203" pitchFamily="34" charset="0"/>
              </a:rPr>
              <a:t>метициллин</a:t>
            </a:r>
            <a:r>
              <a:rPr lang="ru-RU" b="1" dirty="0">
                <a:latin typeface="Bahnschrift Condensed" panose="020B0502040204020203" pitchFamily="34" charset="0"/>
              </a:rPr>
              <a:t>-резистентный </a:t>
            </a:r>
            <a:r>
              <a:rPr lang="ru-RU" b="1" dirty="0" err="1">
                <a:latin typeface="Bahnschrift Condensed" panose="020B0502040204020203" pitchFamily="34" charset="0"/>
              </a:rPr>
              <a:t>Staphylococcus</a:t>
            </a:r>
            <a:r>
              <a:rPr lang="ru-RU" b="1" dirty="0">
                <a:latin typeface="Bahnschrift Condensed" panose="020B0502040204020203" pitchFamily="34" charset="0"/>
              </a:rPr>
              <a:t> </a:t>
            </a:r>
            <a:r>
              <a:rPr lang="ru-RU" b="1" dirty="0" err="1">
                <a:latin typeface="Bahnschrift Condensed" panose="020B0502040204020203" pitchFamily="34" charset="0"/>
              </a:rPr>
              <a:t>aureus</a:t>
            </a:r>
            <a:r>
              <a:rPr lang="ru-RU" b="1" dirty="0">
                <a:latin typeface="Bahnschrift Condensed" panose="020B0502040204020203" pitchFamily="34" charset="0"/>
              </a:rPr>
              <a:t> (MRSA), ванкомицин-резистентные энтерококки (VRE)</a:t>
            </a:r>
            <a:r>
              <a:rPr lang="ru-RU" dirty="0">
                <a:latin typeface="Bahnschrift Condensed" panose="020B0502040204020203" pitchFamily="34" charset="0"/>
              </a:rPr>
              <a:t> и </a:t>
            </a:r>
            <a:r>
              <a:rPr lang="ru-RU" b="1" dirty="0">
                <a:latin typeface="Bahnschrift Condensed" panose="020B0502040204020203" pitchFamily="34" charset="0"/>
              </a:rPr>
              <a:t>стрептококки</a:t>
            </a:r>
            <a:r>
              <a:rPr lang="ru-RU" dirty="0">
                <a:latin typeface="Bahnschrift Condensed" panose="020B0502040204020203" pitchFamily="34" charset="0"/>
              </a:rPr>
              <a:t>.</a:t>
            </a:r>
          </a:p>
          <a:p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Особенность</a:t>
            </a:r>
            <a:r>
              <a:rPr lang="ru-RU" dirty="0">
                <a:latin typeface="Bahnschrift Condensed" panose="020B0502040204020203" pitchFamily="34" charset="0"/>
              </a:rPr>
              <a:t>: Уникальный механизм действия, минимальный риск перекрестной резистентности с другими антибиотиками.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E3674-D678-74F8-FBBA-E807D5B62C2D}"/>
              </a:ext>
            </a:extLst>
          </p:cNvPr>
          <p:cNvSpPr txBox="1"/>
          <p:nvPr/>
        </p:nvSpPr>
        <p:spPr>
          <a:xfrm>
            <a:off x="3454623" y="138004"/>
            <a:ext cx="334264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2. </a:t>
            </a:r>
            <a:r>
              <a:rPr lang="ru-RU" b="1" dirty="0" err="1">
                <a:latin typeface="Bahnschrift Condensed" panose="020B0502040204020203" pitchFamily="34" charset="0"/>
              </a:rPr>
              <a:t>Ванкобакт</a:t>
            </a:r>
            <a:r>
              <a:rPr lang="ru-RU" b="1" dirty="0">
                <a:latin typeface="Bahnschrift Condensed" panose="020B0502040204020203" pitchFamily="34" charset="0"/>
              </a:rPr>
              <a:t> (Ванкомицин)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Механизм действия</a:t>
            </a:r>
            <a:r>
              <a:rPr lang="ru-RU" dirty="0">
                <a:latin typeface="Bahnschrift Condensed" panose="020B0502040204020203" pitchFamily="34" charset="0"/>
              </a:rPr>
              <a:t>: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Ванкомицин – </a:t>
            </a:r>
            <a:r>
              <a:rPr lang="ru-RU" dirty="0" err="1">
                <a:latin typeface="Bahnschrift Condensed" panose="020B0502040204020203" pitchFamily="34" charset="0"/>
              </a:rPr>
              <a:t>гликопептидный</a:t>
            </a:r>
            <a:r>
              <a:rPr lang="ru-RU" dirty="0">
                <a:latin typeface="Bahnschrift Condensed" panose="020B0502040204020203" pitchFamily="34" charset="0"/>
              </a:rPr>
              <a:t> антибиотик, который подавляет синтез клеточной стенки бактерий.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Связывается с D-</a:t>
            </a:r>
            <a:r>
              <a:rPr lang="ru-RU" dirty="0" err="1">
                <a:latin typeface="Bahnschrift Condensed" panose="020B0502040204020203" pitchFamily="34" charset="0"/>
              </a:rPr>
              <a:t>Ala</a:t>
            </a:r>
            <a:r>
              <a:rPr lang="ru-RU" dirty="0">
                <a:latin typeface="Bahnschrift Condensed" panose="020B0502040204020203" pitchFamily="34" charset="0"/>
              </a:rPr>
              <a:t>-D-</a:t>
            </a:r>
            <a:r>
              <a:rPr lang="ru-RU" dirty="0" err="1">
                <a:latin typeface="Bahnschrift Condensed" panose="020B0502040204020203" pitchFamily="34" charset="0"/>
              </a:rPr>
              <a:t>Ala</a:t>
            </a:r>
            <a:r>
              <a:rPr lang="ru-RU" dirty="0">
                <a:latin typeface="Bahnschrift Condensed" panose="020B0502040204020203" pitchFamily="34" charset="0"/>
              </a:rPr>
              <a:t> концевыми участками предшественников пептидогликана, нарушая его полимеризацию.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Это приводит к нарушению образования клеточной стенки, повышению проницаемости мембраны и гибели бактерий.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Эффективен против </a:t>
            </a:r>
            <a:r>
              <a:rPr lang="ru-RU" b="1" dirty="0">
                <a:latin typeface="Bahnschrift Condensed" panose="020B0502040204020203" pitchFamily="34" charset="0"/>
              </a:rPr>
              <a:t>грамположительных бактерий</a:t>
            </a:r>
            <a:r>
              <a:rPr lang="ru-RU" dirty="0">
                <a:latin typeface="Bahnschrift Condensed" panose="020B0502040204020203" pitchFamily="34" charset="0"/>
              </a:rPr>
              <a:t>, включая MRSA, </a:t>
            </a:r>
            <a:r>
              <a:rPr lang="ru-RU" dirty="0" err="1">
                <a:latin typeface="Bahnschrift Condensed" panose="020B0502040204020203" pitchFamily="34" charset="0"/>
              </a:rPr>
              <a:t>Clostridium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difficile</a:t>
            </a:r>
            <a:r>
              <a:rPr lang="ru-RU" dirty="0">
                <a:latin typeface="Bahnschrift Condensed" panose="020B0502040204020203" pitchFamily="34" charset="0"/>
              </a:rPr>
              <a:t>, Streptococcus </a:t>
            </a:r>
            <a:r>
              <a:rPr lang="ru-RU" dirty="0" err="1">
                <a:latin typeface="Bahnschrift Condensed" panose="020B0502040204020203" pitchFamily="34" charset="0"/>
              </a:rPr>
              <a:t>spp</a:t>
            </a:r>
            <a:r>
              <a:rPr lang="ru-RU" dirty="0">
                <a:latin typeface="Bahnschrift Condensed" panose="020B0502040204020203" pitchFamily="34" charset="0"/>
              </a:rPr>
              <a:t>.</a:t>
            </a:r>
          </a:p>
          <a:p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Особенность</a:t>
            </a:r>
            <a:r>
              <a:rPr lang="ru-RU" dirty="0">
                <a:latin typeface="Bahnschrift Condensed" panose="020B0502040204020203" pitchFamily="34" charset="0"/>
              </a:rPr>
              <a:t>: Используется для лечения инфекций, вызванных резистентными к β-лактамам бактериями.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6A770-D22F-2CE6-C552-AB83C7EF6D65}"/>
              </a:ext>
            </a:extLst>
          </p:cNvPr>
          <p:cNvSpPr txBox="1"/>
          <p:nvPr/>
        </p:nvSpPr>
        <p:spPr>
          <a:xfrm>
            <a:off x="6797263" y="138004"/>
            <a:ext cx="34544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3. </a:t>
            </a:r>
            <a:r>
              <a:rPr lang="ru-RU" b="1" dirty="0" err="1">
                <a:latin typeface="Bahnschrift Condensed" panose="020B0502040204020203" pitchFamily="34" charset="0"/>
              </a:rPr>
              <a:t>Тигециклин</a:t>
            </a:r>
            <a:r>
              <a:rPr lang="ru-RU" b="1" dirty="0">
                <a:latin typeface="Bahnschrift Condensed" panose="020B0502040204020203" pitchFamily="34" charset="0"/>
              </a:rPr>
              <a:t> (</a:t>
            </a:r>
            <a:r>
              <a:rPr lang="ru-RU" b="1" dirty="0" err="1">
                <a:latin typeface="Bahnschrift Condensed" panose="020B0502040204020203" pitchFamily="34" charset="0"/>
              </a:rPr>
              <a:t>Тигециклин</a:t>
            </a:r>
            <a:r>
              <a:rPr lang="ru-RU" b="1" dirty="0">
                <a:latin typeface="Bahnschrift Condensed" panose="020B0502040204020203" pitchFamily="34" charset="0"/>
              </a:rPr>
              <a:t>)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Механизм действия</a:t>
            </a:r>
            <a:r>
              <a:rPr lang="ru-RU" dirty="0">
                <a:latin typeface="Bahnschrift Condensed" panose="020B0502040204020203" pitchFamily="34" charset="0"/>
              </a:rPr>
              <a:t>: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 err="1">
                <a:latin typeface="Bahnschrift Condensed" panose="020B0502040204020203" pitchFamily="34" charset="0"/>
              </a:rPr>
              <a:t>Тигециклин</a:t>
            </a:r>
            <a:r>
              <a:rPr lang="ru-RU" dirty="0">
                <a:latin typeface="Bahnschrift Condensed" panose="020B0502040204020203" pitchFamily="34" charset="0"/>
              </a:rPr>
              <a:t> – антибиотик группы </a:t>
            </a:r>
            <a:r>
              <a:rPr lang="ru-RU" dirty="0" err="1">
                <a:latin typeface="Bahnschrift Condensed" panose="020B0502040204020203" pitchFamily="34" charset="0"/>
              </a:rPr>
              <a:t>глицилциклинов</a:t>
            </a:r>
            <a:r>
              <a:rPr lang="ru-RU" dirty="0">
                <a:latin typeface="Bahnschrift Condensed" panose="020B0502040204020203" pitchFamily="34" charset="0"/>
              </a:rPr>
              <a:t>, структурно похожий на тетрациклины, но с расширенным спектром действия.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Связывается с 30S </a:t>
            </a:r>
            <a:r>
              <a:rPr lang="ru-RU" dirty="0" err="1">
                <a:latin typeface="Bahnschrift Condensed" panose="020B0502040204020203" pitchFamily="34" charset="0"/>
              </a:rPr>
              <a:t>рибосомальной</a:t>
            </a:r>
            <a:r>
              <a:rPr lang="ru-RU" dirty="0">
                <a:latin typeface="Bahnschrift Condensed" panose="020B0502040204020203" pitchFamily="34" charset="0"/>
              </a:rPr>
              <a:t> субъединицей и препятствует присоединению </a:t>
            </a:r>
            <a:r>
              <a:rPr lang="ru-RU" dirty="0" err="1">
                <a:latin typeface="Bahnschrift Condensed" panose="020B0502040204020203" pitchFamily="34" charset="0"/>
              </a:rPr>
              <a:t>аминоацил</a:t>
            </a:r>
            <a:r>
              <a:rPr lang="ru-RU" dirty="0">
                <a:latin typeface="Bahnschrift Condensed" panose="020B0502040204020203" pitchFamily="34" charset="0"/>
              </a:rPr>
              <a:t>-тРНК к рибосоме.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Это останавливает синтез белка и подавляет рост бактерий.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Активен против </a:t>
            </a:r>
            <a:r>
              <a:rPr lang="ru-RU" b="1" dirty="0">
                <a:latin typeface="Bahnschrift Condensed" panose="020B0502040204020203" pitchFamily="34" charset="0"/>
              </a:rPr>
              <a:t>грамположительных, грамотрицательных, анаэробных и атипичных бактерий</a:t>
            </a:r>
            <a:r>
              <a:rPr lang="ru-RU" dirty="0">
                <a:latin typeface="Bahnschrift Condensed" panose="020B0502040204020203" pitchFamily="34" charset="0"/>
              </a:rPr>
              <a:t>, включая MRSA, VRE, </a:t>
            </a:r>
            <a:r>
              <a:rPr lang="ru-RU" dirty="0" err="1">
                <a:latin typeface="Bahnschrift Condensed" panose="020B0502040204020203" pitchFamily="34" charset="0"/>
              </a:rPr>
              <a:t>Acinetobacter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baumannii</a:t>
            </a:r>
            <a:r>
              <a:rPr lang="ru-RU" dirty="0">
                <a:latin typeface="Bahnschrift Condensed" panose="020B0502040204020203" pitchFamily="34" charset="0"/>
              </a:rPr>
              <a:t>, </a:t>
            </a:r>
            <a:r>
              <a:rPr lang="ru-RU" dirty="0" err="1">
                <a:latin typeface="Bahnschrift Condensed" panose="020B0502040204020203" pitchFamily="34" charset="0"/>
              </a:rPr>
              <a:t>Klebsiella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pneumoniae</a:t>
            </a:r>
            <a:r>
              <a:rPr lang="ru-RU" dirty="0">
                <a:latin typeface="Bahnschrift Condensed" panose="020B0502040204020203" pitchFamily="34" charset="0"/>
              </a:rPr>
              <a:t> (включая </a:t>
            </a:r>
            <a:r>
              <a:rPr lang="ru-RU" dirty="0" err="1">
                <a:latin typeface="Bahnschrift Condensed" panose="020B0502040204020203" pitchFamily="34" charset="0"/>
              </a:rPr>
              <a:t>карбапенем</a:t>
            </a:r>
            <a:r>
              <a:rPr lang="ru-RU" dirty="0">
                <a:latin typeface="Bahnschrift Condensed" panose="020B0502040204020203" pitchFamily="34" charset="0"/>
              </a:rPr>
              <a:t>-резистентные штаммы).</a:t>
            </a:r>
          </a:p>
          <a:p>
            <a:r>
              <a:rPr lang="ru-RU" dirty="0">
                <a:latin typeface="Bahnschrift Condensed" panose="020B0502040204020203" pitchFamily="34" charset="0"/>
              </a:rPr>
              <a:t>🔹 </a:t>
            </a:r>
            <a:r>
              <a:rPr lang="ru-RU" b="1" dirty="0">
                <a:latin typeface="Bahnschrift Condensed" panose="020B0502040204020203" pitchFamily="34" charset="0"/>
              </a:rPr>
              <a:t>Особенность</a:t>
            </a:r>
            <a:r>
              <a:rPr lang="ru-RU" dirty="0">
                <a:latin typeface="Bahnschrift Condensed" panose="020B0502040204020203" pitchFamily="34" charset="0"/>
              </a:rPr>
              <a:t>: Устойчив к большинству известных механизмов бактериальной резистентности к тетрациклинам, но неэффективен против </a:t>
            </a:r>
            <a:r>
              <a:rPr lang="ru-RU" dirty="0" err="1">
                <a:latin typeface="Bahnschrift Condensed" panose="020B0502040204020203" pitchFamily="34" charset="0"/>
              </a:rPr>
              <a:t>Pseudomonas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aeruginosa</a:t>
            </a:r>
            <a:r>
              <a:rPr lang="ru-RU" dirty="0"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1558CE-0B28-7C6E-CE56-2E3A7F384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646" y="0"/>
            <a:ext cx="1828354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E16A47-6BC6-748A-4530-232DC2A313A4}"/>
              </a:ext>
            </a:extLst>
          </p:cNvPr>
          <p:cNvSpPr txBox="1"/>
          <p:nvPr/>
        </p:nvSpPr>
        <p:spPr>
          <a:xfrm>
            <a:off x="10363646" y="6334780"/>
            <a:ext cx="1828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Impact" panose="020B0806030902050204" pitchFamily="34" charset="0"/>
              </a:rPr>
              <a:t>МЕХАНИЗМ</a:t>
            </a:r>
          </a:p>
        </p:txBody>
      </p:sp>
    </p:spTree>
    <p:extLst>
      <p:ext uri="{BB962C8B-B14F-4D97-AF65-F5344CB8AC3E}">
        <p14:creationId xmlns:p14="http://schemas.microsoft.com/office/powerpoint/2010/main" val="1622973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F63957-CFD8-1FF4-D025-5067E496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1147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8F3161-2738-DDDA-9C35-6EBEDC3EA7CF}"/>
              </a:ext>
            </a:extLst>
          </p:cNvPr>
          <p:cNvSpPr txBox="1"/>
          <p:nvPr/>
        </p:nvSpPr>
        <p:spPr>
          <a:xfrm>
            <a:off x="3394323" y="197346"/>
            <a:ext cx="2701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1. </a:t>
            </a:r>
            <a:r>
              <a:rPr lang="ru-RU" b="1" dirty="0" err="1">
                <a:latin typeface="Bahnschrift Condensed" panose="020B0502040204020203" pitchFamily="34" charset="0"/>
              </a:rPr>
              <a:t>Амизолид</a:t>
            </a:r>
            <a:r>
              <a:rPr lang="ru-RU" b="1" dirty="0">
                <a:latin typeface="Bahnschrift Condensed" panose="020B0502040204020203" pitchFamily="34" charset="0"/>
              </a:rPr>
              <a:t> (</a:t>
            </a:r>
            <a:r>
              <a:rPr lang="ru-RU" b="1" dirty="0" err="1">
                <a:latin typeface="Bahnschrift Condensed" panose="020B0502040204020203" pitchFamily="34" charset="0"/>
              </a:rPr>
              <a:t>Линезолид</a:t>
            </a:r>
            <a:r>
              <a:rPr lang="ru-RU" b="1" dirty="0">
                <a:latin typeface="Bahnschrift Condensed" panose="020B0502040204020203" pitchFamily="34" charset="0"/>
              </a:rPr>
              <a:t>)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Основные специалисты: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Инфекционисты</a:t>
            </a:r>
            <a:r>
              <a:rPr lang="ru-RU" dirty="0">
                <a:latin typeface="Bahnschrift Condensed" panose="020B0502040204020203" pitchFamily="34" charset="0"/>
              </a:rPr>
              <a:t> – назначают при сложных бактериальных инфекциях, включая устойчивые формы (MRSA, VRE).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Пульмонологи</a:t>
            </a:r>
            <a:r>
              <a:rPr lang="ru-RU" dirty="0">
                <a:latin typeface="Bahnschrift Condensed" panose="020B0502040204020203" pitchFamily="34" charset="0"/>
              </a:rPr>
              <a:t> – применяют при внебольничной и госпитальной пневмонии.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Хирурги</a:t>
            </a:r>
            <a:r>
              <a:rPr lang="ru-RU" dirty="0">
                <a:latin typeface="Bahnschrift Condensed" panose="020B0502040204020203" pitchFamily="34" charset="0"/>
              </a:rPr>
              <a:t> – при инфекциях кожи и мягких тканей (например, </a:t>
            </a:r>
            <a:r>
              <a:rPr lang="ru-RU" dirty="0" err="1">
                <a:latin typeface="Bahnschrift Condensed" panose="020B0502040204020203" pitchFamily="34" charset="0"/>
              </a:rPr>
              <a:t>некротизирующий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фасциит</a:t>
            </a:r>
            <a:r>
              <a:rPr lang="ru-RU" dirty="0">
                <a:latin typeface="Bahnschrift Condensed" panose="020B0502040204020203" pitchFamily="34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Реаниматологи</a:t>
            </a:r>
            <a:r>
              <a:rPr lang="ru-RU" dirty="0">
                <a:latin typeface="Bahnschrift Condensed" panose="020B0502040204020203" pitchFamily="34" charset="0"/>
              </a:rPr>
              <a:t> – используют при сепсисе и тяжелых инфекционных осложнениях в стационаре.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FE6035-3A34-9B61-4F15-1FCAC289EECE}"/>
              </a:ext>
            </a:extLst>
          </p:cNvPr>
          <p:cNvSpPr txBox="1"/>
          <p:nvPr/>
        </p:nvSpPr>
        <p:spPr>
          <a:xfrm>
            <a:off x="6015017" y="197346"/>
            <a:ext cx="32075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2. </a:t>
            </a:r>
            <a:r>
              <a:rPr lang="ru-RU" b="1" dirty="0" err="1">
                <a:latin typeface="Bahnschrift Condensed" panose="020B0502040204020203" pitchFamily="34" charset="0"/>
              </a:rPr>
              <a:t>Ванкобакт</a:t>
            </a:r>
            <a:r>
              <a:rPr lang="ru-RU" b="1" dirty="0">
                <a:latin typeface="Bahnschrift Condensed" panose="020B0502040204020203" pitchFamily="34" charset="0"/>
              </a:rPr>
              <a:t> (Ванкомицин)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Основные специалисты: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Инфекционисты</a:t>
            </a:r>
            <a:r>
              <a:rPr lang="ru-RU" dirty="0">
                <a:latin typeface="Bahnschrift Condensed" panose="020B0502040204020203" pitchFamily="34" charset="0"/>
              </a:rPr>
              <a:t> – назначают при тяжелых устойчивых инфекциях, сепсисе, эндокардите.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Реаниматологи (анестезиологи-реаниматологи)</a:t>
            </a:r>
            <a:r>
              <a:rPr lang="ru-RU" dirty="0">
                <a:latin typeface="Bahnschrift Condensed" panose="020B0502040204020203" pitchFamily="34" charset="0"/>
              </a:rPr>
              <a:t> – применяют в интенсивной терапии при септических состояниях и нейроинфекциях.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Нейрохирурги</a:t>
            </a:r>
            <a:r>
              <a:rPr lang="ru-RU" dirty="0">
                <a:latin typeface="Bahnschrift Condensed" panose="020B0502040204020203" pitchFamily="34" charset="0"/>
              </a:rPr>
              <a:t> – используют при инфекциях центральной нервной системы, включая менингит.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Гастроэнтерологи</a:t>
            </a:r>
            <a:r>
              <a:rPr lang="ru-RU" dirty="0">
                <a:latin typeface="Bahnschrift Condensed" panose="020B0502040204020203" pitchFamily="34" charset="0"/>
              </a:rPr>
              <a:t> – при псевдомембранозном колите, вызванном </a:t>
            </a:r>
            <a:r>
              <a:rPr lang="ru-RU" dirty="0" err="1">
                <a:latin typeface="Bahnschrift Condensed" panose="020B0502040204020203" pitchFamily="34" charset="0"/>
              </a:rPr>
              <a:t>Clostridium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difficile</a:t>
            </a:r>
            <a:r>
              <a:rPr lang="ru-RU" dirty="0">
                <a:latin typeface="Bahnschrift Condensed" panose="020B0502040204020203" pitchFamily="34" charset="0"/>
              </a:rPr>
              <a:t> (пероральное применение).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0F46E7-431D-DE71-B7F7-928D1CAA53A8}"/>
              </a:ext>
            </a:extLst>
          </p:cNvPr>
          <p:cNvSpPr txBox="1"/>
          <p:nvPr/>
        </p:nvSpPr>
        <p:spPr>
          <a:xfrm>
            <a:off x="9070239" y="197346"/>
            <a:ext cx="299602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3. </a:t>
            </a:r>
            <a:r>
              <a:rPr lang="ru-RU" b="1" dirty="0" err="1">
                <a:latin typeface="Bahnschrift Condensed" panose="020B0502040204020203" pitchFamily="34" charset="0"/>
              </a:rPr>
              <a:t>Тигециклин</a:t>
            </a:r>
            <a:r>
              <a:rPr lang="ru-RU" b="1" dirty="0">
                <a:latin typeface="Bahnschrift Condensed" panose="020B0502040204020203" pitchFamily="34" charset="0"/>
              </a:rPr>
              <a:t> (</a:t>
            </a:r>
            <a:r>
              <a:rPr lang="ru-RU" b="1" dirty="0" err="1">
                <a:latin typeface="Bahnschrift Condensed" panose="020B0502040204020203" pitchFamily="34" charset="0"/>
              </a:rPr>
              <a:t>Тигециклин</a:t>
            </a:r>
            <a:r>
              <a:rPr lang="ru-RU" b="1" dirty="0">
                <a:latin typeface="Bahnschrift Condensed" panose="020B0502040204020203" pitchFamily="34" charset="0"/>
              </a:rPr>
              <a:t>)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Основные специалисты: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Хирурги</a:t>
            </a:r>
            <a:r>
              <a:rPr lang="ru-RU" dirty="0">
                <a:latin typeface="Bahnschrift Condensed" panose="020B0502040204020203" pitchFamily="34" charset="0"/>
              </a:rPr>
              <a:t> – назначают при сложных инфекциях брюшной полости (перитонит, абсцессы).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Инфекционисты</a:t>
            </a:r>
            <a:r>
              <a:rPr lang="ru-RU" dirty="0">
                <a:latin typeface="Bahnschrift Condensed" panose="020B0502040204020203" pitchFamily="34" charset="0"/>
              </a:rPr>
              <a:t> – используют при резистентных внутрибольничных инфекциях, включая MRSA, </a:t>
            </a:r>
            <a:r>
              <a:rPr lang="ru-RU" dirty="0" err="1">
                <a:latin typeface="Bahnschrift Condensed" panose="020B0502040204020203" pitchFamily="34" charset="0"/>
              </a:rPr>
              <a:t>карбапенем</a:t>
            </a:r>
            <a:r>
              <a:rPr lang="ru-RU" dirty="0">
                <a:latin typeface="Bahnschrift Condensed" panose="020B0502040204020203" pitchFamily="34" charset="0"/>
              </a:rPr>
              <a:t>-резистентные грамотрицательные бактерии.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Реаниматологи</a:t>
            </a:r>
            <a:r>
              <a:rPr lang="ru-RU" dirty="0">
                <a:latin typeface="Bahnschrift Condensed" panose="020B0502040204020203" pitchFamily="34" charset="0"/>
              </a:rPr>
              <a:t> – применяют при тяжелых септических осложнениях, вызванных </a:t>
            </a:r>
            <a:r>
              <a:rPr lang="ru-RU" dirty="0" err="1">
                <a:latin typeface="Bahnschrift Condensed" panose="020B0502040204020203" pitchFamily="34" charset="0"/>
              </a:rPr>
              <a:t>полирезистентными</a:t>
            </a:r>
            <a:r>
              <a:rPr lang="ru-RU" dirty="0">
                <a:latin typeface="Bahnschrift Condensed" panose="020B0502040204020203" pitchFamily="34" charset="0"/>
              </a:rPr>
              <a:t> микроорганизмами.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Дерматологи</a:t>
            </a:r>
            <a:r>
              <a:rPr lang="ru-RU" dirty="0">
                <a:latin typeface="Bahnschrift Condensed" panose="020B0502040204020203" pitchFamily="34" charset="0"/>
              </a:rPr>
              <a:t> – при сложных инфекциях кожи и мягких тканей.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2128-3D05-DC4A-9147-E0EEFB191597}"/>
              </a:ext>
            </a:extLst>
          </p:cNvPr>
          <p:cNvSpPr txBox="1"/>
          <p:nvPr/>
        </p:nvSpPr>
        <p:spPr>
          <a:xfrm>
            <a:off x="2587670" y="0"/>
            <a:ext cx="654346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Т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А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Р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Г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Е</a:t>
            </a:r>
          </a:p>
          <a:p>
            <a:r>
              <a:rPr lang="ru-RU" sz="72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Т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5885C89-ECBD-C6F1-2C8C-2E79EA962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54" y="4563584"/>
            <a:ext cx="1828804" cy="182880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664F47D-9172-CA48-B67A-31C37CB52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296" y="4721661"/>
            <a:ext cx="1828804" cy="182880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A468224-6532-5B5B-0257-93C62F235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642" y="4563584"/>
            <a:ext cx="1797217" cy="28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60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3F6BF6-9952-399A-B4B1-D2E74B400799}"/>
              </a:ext>
            </a:extLst>
          </p:cNvPr>
          <p:cNvSpPr txBox="1"/>
          <p:nvPr/>
        </p:nvSpPr>
        <p:spPr>
          <a:xfrm>
            <a:off x="81280" y="1225689"/>
            <a:ext cx="319024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b="1" dirty="0" err="1">
                <a:latin typeface="Bahnschrift Condensed" panose="020B0502040204020203" pitchFamily="34" charset="0"/>
              </a:rPr>
              <a:t>Амизолид</a:t>
            </a:r>
            <a:r>
              <a:rPr lang="ru-RU" b="1" dirty="0">
                <a:latin typeface="Bahnschrift Condensed" panose="020B0502040204020203" pitchFamily="34" charset="0"/>
              </a:rPr>
              <a:t> (</a:t>
            </a:r>
            <a:r>
              <a:rPr lang="ru-RU" b="1" dirty="0" err="1">
                <a:latin typeface="Bahnschrift Condensed" panose="020B0502040204020203" pitchFamily="34" charset="0"/>
              </a:rPr>
              <a:t>Линезолид</a:t>
            </a:r>
            <a:r>
              <a:rPr lang="ru-RU" b="1" dirty="0">
                <a:latin typeface="Bahnschrift Condensed" panose="020B0502040204020203" pitchFamily="34" charset="0"/>
              </a:rPr>
              <a:t>) таблетки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Способ применения</a:t>
            </a:r>
            <a:r>
              <a:rPr lang="ru-RU" dirty="0">
                <a:latin typeface="Bahnschrift Condensed" panose="020B0502040204020203" pitchFamily="34" charset="0"/>
              </a:rPr>
              <a:t>: Перорально (внутрь), независимо от приема пищи.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Рекомендованная дозировка</a:t>
            </a:r>
            <a:r>
              <a:rPr lang="ru-RU" dirty="0">
                <a:latin typeface="Bahnschrift Condensed" panose="020B0502040204020203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600 мг 2 раза в сутки</a:t>
            </a:r>
            <a:r>
              <a:rPr lang="ru-RU" dirty="0">
                <a:latin typeface="Bahnschrift Condensed" panose="020B0502040204020203" pitchFamily="34" charset="0"/>
              </a:rPr>
              <a:t> (каждые 12 часов).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Длительность курса</a:t>
            </a:r>
            <a:r>
              <a:rPr lang="ru-RU" dirty="0">
                <a:latin typeface="Bahnschrift Condensed" panose="020B0502040204020203" pitchFamily="34" charset="0"/>
              </a:rPr>
              <a:t>: 10–14 дней (в зависимости от тяжести инфекции, возможно продление до 28 дней).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Особенности: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Таблетку запивать водой, не разжевывать.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При тяжелых инфекциях возможно начало терапии с внутривенного введения, затем переход на таблетки.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Не требует коррекции дозы при почечной недостаточности, но при тяжелых нарушениях функции печени – с осторожностью.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89A92-BCCA-D38A-F055-F45CB8862B57}"/>
              </a:ext>
            </a:extLst>
          </p:cNvPr>
          <p:cNvSpPr txBox="1"/>
          <p:nvPr/>
        </p:nvSpPr>
        <p:spPr>
          <a:xfrm>
            <a:off x="3139440" y="1225689"/>
            <a:ext cx="3810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2. </a:t>
            </a:r>
            <a:r>
              <a:rPr lang="ru-RU" b="1" dirty="0" err="1">
                <a:latin typeface="Bahnschrift Condensed" panose="020B0502040204020203" pitchFamily="34" charset="0"/>
              </a:rPr>
              <a:t>Ванкобакт</a:t>
            </a:r>
            <a:r>
              <a:rPr lang="ru-RU" b="1" dirty="0">
                <a:latin typeface="Bahnschrift Condensed" panose="020B0502040204020203" pitchFamily="34" charset="0"/>
              </a:rPr>
              <a:t> (Ванкомицин) 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Способ применения</a:t>
            </a:r>
            <a:r>
              <a:rPr lang="ru-RU" dirty="0">
                <a:latin typeface="Bahnschrift Condensed" panose="020B0502040204020203" pitchFamily="34" charset="0"/>
              </a:rPr>
              <a:t>: Внутривенно (</a:t>
            </a:r>
            <a:r>
              <a:rPr lang="ru-RU" dirty="0" err="1">
                <a:latin typeface="Bahnschrift Condensed" panose="020B0502040204020203" pitchFamily="34" charset="0"/>
              </a:rPr>
              <a:t>капельно</a:t>
            </a:r>
            <a:r>
              <a:rPr lang="ru-RU" dirty="0">
                <a:latin typeface="Bahnschrift Condensed" panose="020B0502040204020203" pitchFamily="34" charset="0"/>
              </a:rPr>
              <a:t>), медленная инфузия не менее 60 минут.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Рекомендованная дозировка</a:t>
            </a:r>
            <a:r>
              <a:rPr lang="ru-RU" dirty="0">
                <a:latin typeface="Bahnschrift Condensed" panose="020B0502040204020203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Взрослые</a:t>
            </a:r>
            <a:r>
              <a:rPr lang="ru-RU" dirty="0">
                <a:latin typeface="Bahnschrift Condensed" panose="020B0502040204020203" pitchFamily="34" charset="0"/>
              </a:rPr>
              <a:t>: 15–20 мг/кг каждые 8–12 часов.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Максимальная суточная доза</a:t>
            </a:r>
            <a:r>
              <a:rPr lang="ru-RU" dirty="0">
                <a:latin typeface="Bahnschrift Condensed" panose="020B0502040204020203" pitchFamily="34" charset="0"/>
              </a:rPr>
              <a:t>: 2 г (в отдельных случаях до 4 г).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При псевдомембранозном колите (</a:t>
            </a:r>
            <a:r>
              <a:rPr lang="ru-RU" b="1" dirty="0" err="1">
                <a:latin typeface="Bahnschrift Condensed" panose="020B0502040204020203" pitchFamily="34" charset="0"/>
              </a:rPr>
              <a:t>Clostridium</a:t>
            </a:r>
            <a:r>
              <a:rPr lang="ru-RU" b="1" dirty="0">
                <a:latin typeface="Bahnschrift Condensed" panose="020B0502040204020203" pitchFamily="34" charset="0"/>
              </a:rPr>
              <a:t> </a:t>
            </a:r>
            <a:r>
              <a:rPr lang="ru-RU" b="1" dirty="0" err="1">
                <a:latin typeface="Bahnschrift Condensed" panose="020B0502040204020203" pitchFamily="34" charset="0"/>
              </a:rPr>
              <a:t>difficile</a:t>
            </a:r>
            <a:r>
              <a:rPr lang="ru-RU" b="1" dirty="0">
                <a:latin typeface="Bahnschrift Condensed" panose="020B0502040204020203" pitchFamily="34" charset="0"/>
              </a:rPr>
              <a:t>)</a:t>
            </a:r>
            <a:r>
              <a:rPr lang="ru-RU" dirty="0">
                <a:latin typeface="Bahnschrift Condensed" panose="020B0502040204020203" pitchFamily="34" charset="0"/>
              </a:rPr>
              <a:t> – </a:t>
            </a:r>
            <a:r>
              <a:rPr lang="ru-RU" b="1" dirty="0">
                <a:latin typeface="Bahnschrift Condensed" panose="020B0502040204020203" pitchFamily="34" charset="0"/>
              </a:rPr>
              <a:t>перорально</a:t>
            </a:r>
            <a:r>
              <a:rPr lang="ru-RU" dirty="0">
                <a:latin typeface="Bahnschrift Condensed" panose="020B0502040204020203" pitchFamily="34" charset="0"/>
              </a:rPr>
              <a:t> 125–500 мг 4 раза в сутки.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Особенности: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Разводить в 100–250 мл 0,9% </a:t>
            </a:r>
            <a:r>
              <a:rPr lang="ru-RU" dirty="0" err="1">
                <a:latin typeface="Bahnschrift Condensed" panose="020B0502040204020203" pitchFamily="34" charset="0"/>
              </a:rPr>
              <a:t>NaCl</a:t>
            </a:r>
            <a:r>
              <a:rPr lang="ru-RU" dirty="0">
                <a:latin typeface="Bahnschrift Condensed" panose="020B0502040204020203" pitchFamily="34" charset="0"/>
              </a:rPr>
              <a:t> или 5% глюкозе.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Быстрое введение может вызвать </a:t>
            </a:r>
            <a:r>
              <a:rPr lang="ru-RU" b="1" dirty="0">
                <a:latin typeface="Bahnschrift Condensed" panose="020B0502040204020203" pitchFamily="34" charset="0"/>
              </a:rPr>
              <a:t>"синдром красной шеи"</a:t>
            </a:r>
            <a:r>
              <a:rPr lang="ru-RU" dirty="0">
                <a:latin typeface="Bahnschrift Condensed" panose="020B0502040204020203" pitchFamily="34" charset="0"/>
              </a:rPr>
              <a:t> (гиперемия кожи, тахикардия, гипотония).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Требуется контроль функции почек и слуха при длительном применении (нефро- и </a:t>
            </a:r>
            <a:r>
              <a:rPr lang="ru-RU" dirty="0" err="1">
                <a:latin typeface="Bahnschrift Condensed" panose="020B0502040204020203" pitchFamily="34" charset="0"/>
              </a:rPr>
              <a:t>ототоксичность</a:t>
            </a:r>
            <a:r>
              <a:rPr lang="ru-RU" dirty="0">
                <a:latin typeface="Bahnschrift Condensed" panose="020B0502040204020203" pitchFamily="34" charset="0"/>
              </a:rPr>
              <a:t>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5CBF-78BA-104F-FFB4-BDB26CCB5E7C}"/>
              </a:ext>
            </a:extLst>
          </p:cNvPr>
          <p:cNvSpPr txBox="1"/>
          <p:nvPr/>
        </p:nvSpPr>
        <p:spPr>
          <a:xfrm>
            <a:off x="6949440" y="1225689"/>
            <a:ext cx="319024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3. </a:t>
            </a:r>
            <a:r>
              <a:rPr lang="ru-RU" b="1" dirty="0" err="1">
                <a:latin typeface="Bahnschrift Condensed" panose="020B0502040204020203" pitchFamily="34" charset="0"/>
              </a:rPr>
              <a:t>Тигециклин</a:t>
            </a:r>
            <a:r>
              <a:rPr lang="ru-RU" b="1" dirty="0">
                <a:latin typeface="Bahnschrift Condensed" panose="020B0502040204020203" pitchFamily="34" charset="0"/>
              </a:rPr>
              <a:t> (</a:t>
            </a:r>
            <a:r>
              <a:rPr lang="ru-RU" b="1" dirty="0" err="1">
                <a:latin typeface="Bahnschrift Condensed" panose="020B0502040204020203" pitchFamily="34" charset="0"/>
              </a:rPr>
              <a:t>Тигециклин</a:t>
            </a:r>
            <a:r>
              <a:rPr lang="ru-RU" b="1" dirty="0">
                <a:latin typeface="Bahnschrift Condensed" panose="020B0502040204020203" pitchFamily="34" charset="0"/>
              </a:rPr>
              <a:t>) </a:t>
            </a:r>
            <a:r>
              <a:rPr lang="ru-RU" b="1" dirty="0" err="1">
                <a:latin typeface="Bahnschrift Condensed" panose="020B0502040204020203" pitchFamily="34" charset="0"/>
              </a:rPr>
              <a:t>лиофилизат</a:t>
            </a:r>
            <a:endParaRPr lang="ru-RU" b="1" dirty="0">
              <a:latin typeface="Bahnschrift Condensed" panose="020B0502040204020203" pitchFamily="34" charset="0"/>
            </a:endParaRPr>
          </a:p>
          <a:p>
            <a:r>
              <a:rPr lang="ru-RU" b="1" dirty="0">
                <a:latin typeface="Bahnschrift Condensed" panose="020B0502040204020203" pitchFamily="34" charset="0"/>
              </a:rPr>
              <a:t>Способ применения</a:t>
            </a:r>
            <a:r>
              <a:rPr lang="ru-RU" dirty="0">
                <a:latin typeface="Bahnschrift Condensed" panose="020B0502040204020203" pitchFamily="34" charset="0"/>
              </a:rPr>
              <a:t>: Внутривенно (</a:t>
            </a:r>
            <a:r>
              <a:rPr lang="ru-RU" dirty="0" err="1">
                <a:latin typeface="Bahnschrift Condensed" panose="020B0502040204020203" pitchFamily="34" charset="0"/>
              </a:rPr>
              <a:t>капельно</a:t>
            </a:r>
            <a:r>
              <a:rPr lang="ru-RU" dirty="0">
                <a:latin typeface="Bahnschrift Condensed" panose="020B0502040204020203" pitchFamily="34" charset="0"/>
              </a:rPr>
              <a:t>), инфузия в течение 30–60 минут.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Рекомендованная дозировка</a:t>
            </a:r>
            <a:r>
              <a:rPr lang="ru-RU" dirty="0">
                <a:latin typeface="Bahnschrift Condensed" panose="020B0502040204020203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Стартовая доза</a:t>
            </a:r>
            <a:r>
              <a:rPr lang="ru-RU" dirty="0">
                <a:latin typeface="Bahnschrift Condensed" panose="020B0502040204020203" pitchFamily="34" charset="0"/>
              </a:rPr>
              <a:t>: 100 мг однократно.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Далее</a:t>
            </a:r>
            <a:r>
              <a:rPr lang="ru-RU" dirty="0">
                <a:latin typeface="Bahnschrift Condensed" panose="020B0502040204020203" pitchFamily="34" charset="0"/>
              </a:rPr>
              <a:t>: 50 мг каждые 12 часов.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Курс</a:t>
            </a:r>
            <a:r>
              <a:rPr lang="ru-RU" dirty="0">
                <a:latin typeface="Bahnschrift Condensed" panose="020B0502040204020203" pitchFamily="34" charset="0"/>
              </a:rPr>
              <a:t>: 5–14 дней в зависимости от тяжести инфекции.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Особенности: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Разводить в 100 мл 0,9% </a:t>
            </a:r>
            <a:r>
              <a:rPr lang="ru-RU" dirty="0" err="1">
                <a:latin typeface="Bahnschrift Condensed" panose="020B0502040204020203" pitchFamily="34" charset="0"/>
              </a:rPr>
              <a:t>NaCl</a:t>
            </a:r>
            <a:r>
              <a:rPr lang="ru-RU" dirty="0">
                <a:latin typeface="Bahnschrift Condensed" panose="020B0502040204020203" pitchFamily="34" charset="0"/>
              </a:rPr>
              <a:t> или 5% глюкозе.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Не применять при тяжелой печеночной недостаточности без коррекции дозы.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Частый побочный эффект – </a:t>
            </a:r>
            <a:r>
              <a:rPr lang="ru-RU" b="1" dirty="0">
                <a:latin typeface="Bahnschrift Condensed" panose="020B0502040204020203" pitchFamily="34" charset="0"/>
              </a:rPr>
              <a:t>тошнота и рвота</a:t>
            </a:r>
            <a:r>
              <a:rPr lang="ru-RU" dirty="0">
                <a:latin typeface="Bahnschrift Condensed" panose="020B0502040204020203" pitchFamily="34" charset="0"/>
              </a:rPr>
              <a:t>, поэтому возможно сочетание с противорвотными средствами.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A1A13-3D73-61AB-122B-A002F187378D}"/>
              </a:ext>
            </a:extLst>
          </p:cNvPr>
          <p:cNvSpPr txBox="1"/>
          <p:nvPr/>
        </p:nvSpPr>
        <p:spPr>
          <a:xfrm>
            <a:off x="274320" y="276999"/>
            <a:ext cx="8459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latin typeface="Impact" panose="020B0806030902050204" pitchFamily="34" charset="0"/>
              </a:rPr>
              <a:t>Способ применения и осторожности:</a:t>
            </a:r>
          </a:p>
        </p:txBody>
      </p:sp>
      <p:pic>
        <p:nvPicPr>
          <p:cNvPr id="11" name="footdocdana-nod">
            <a:hlinkClick r:id="" action="ppaction://media"/>
            <a:extLst>
              <a:ext uri="{FF2B5EF4-FFF2-40B4-BE49-F238E27FC236}">
                <a16:creationId xmlns:a16="http://schemas.microsoft.com/office/drawing/2014/main" id="{8EE74011-8250-0E62-26B3-3073F63CB1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67316" y="1225689"/>
            <a:ext cx="1711830" cy="253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5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91D1CF-BA2D-A34E-0F5B-02609410B696}"/>
              </a:ext>
            </a:extLst>
          </p:cNvPr>
          <p:cNvSpPr txBox="1"/>
          <p:nvPr/>
        </p:nvSpPr>
        <p:spPr>
          <a:xfrm>
            <a:off x="142240" y="352425"/>
            <a:ext cx="434848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b="1" dirty="0" err="1">
                <a:latin typeface="Bahnschrift Condensed" panose="020B0502040204020203" pitchFamily="34" charset="0"/>
              </a:rPr>
              <a:t>Амизолид</a:t>
            </a:r>
            <a:r>
              <a:rPr lang="ru-RU" b="1" dirty="0">
                <a:latin typeface="Bahnschrift Condensed" panose="020B0502040204020203" pitchFamily="34" charset="0"/>
              </a:rPr>
              <a:t> (</a:t>
            </a:r>
            <a:r>
              <a:rPr lang="ru-RU" b="1" dirty="0" err="1">
                <a:latin typeface="Bahnschrift Condensed" panose="020B0502040204020203" pitchFamily="34" charset="0"/>
              </a:rPr>
              <a:t>Линезолид</a:t>
            </a:r>
            <a:r>
              <a:rPr lang="ru-RU" b="1" dirty="0">
                <a:latin typeface="Bahnschrift Condensed" panose="020B0502040204020203" pitchFamily="34" charset="0"/>
              </a:rPr>
              <a:t>) 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Фармакокинетика: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Биодоступность:</a:t>
            </a:r>
            <a:r>
              <a:rPr lang="ru-RU" dirty="0">
                <a:latin typeface="Bahnschrift Condensed" panose="020B0502040204020203" pitchFamily="34" charset="0"/>
              </a:rPr>
              <a:t> ≈100% (пероральная форма эквивалентна внутривенной).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Метаболизм:</a:t>
            </a:r>
            <a:r>
              <a:rPr lang="ru-RU" dirty="0">
                <a:latin typeface="Bahnschrift Condensed" panose="020B0502040204020203" pitchFamily="34" charset="0"/>
              </a:rPr>
              <a:t> Печеночный, образует неактивные метаболиты.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Выведение:</a:t>
            </a:r>
            <a:r>
              <a:rPr lang="ru-RU" dirty="0">
                <a:latin typeface="Bahnschrift Condensed" panose="020B0502040204020203" pitchFamily="34" charset="0"/>
              </a:rPr>
              <a:t> 30% почками в неизмененном виде, остальное через ЖКТ.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Период полувыведения:</a:t>
            </a:r>
            <a:r>
              <a:rPr lang="ru-RU" dirty="0">
                <a:latin typeface="Bahnschrift Condensed" panose="020B0502040204020203" pitchFamily="34" charset="0"/>
              </a:rPr>
              <a:t> ≈5-7 часов.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Преимущества: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✔ Высокая активность против MRSA, VRE, Streptococcus </a:t>
            </a:r>
            <a:r>
              <a:rPr lang="ru-RU" dirty="0" err="1">
                <a:latin typeface="Bahnschrift Condensed" panose="020B0502040204020203" pitchFamily="34" charset="0"/>
              </a:rPr>
              <a:t>spp</a:t>
            </a:r>
            <a:r>
              <a:rPr lang="ru-RU" dirty="0">
                <a:latin typeface="Bahnschrift Condensed" panose="020B0502040204020203" pitchFamily="34" charset="0"/>
              </a:rPr>
              <a:t>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✔ Отличная биодоступность (возможность перехода с в/в на пероральный прием).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✔ Минимальный риск развития перекрестной резистентности.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Ограничения: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⚠ Неактивен против грамотрицательных бактерий.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⚠ Может вызывать </a:t>
            </a:r>
            <a:r>
              <a:rPr lang="ru-RU" b="1" dirty="0" err="1">
                <a:latin typeface="Bahnschrift Condensed" panose="020B0502040204020203" pitchFamily="34" charset="0"/>
              </a:rPr>
              <a:t>миелосупрессию</a:t>
            </a:r>
            <a:r>
              <a:rPr lang="ru-RU" dirty="0">
                <a:latin typeface="Bahnschrift Condensed" panose="020B0502040204020203" pitchFamily="34" charset="0"/>
              </a:rPr>
              <a:t> при длительном применении.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⚠ Нельзя сочетать с ингибиторами МАО (повышает риск серотонинового синдрома).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EFCBD-ECD3-E68F-B703-D5D959232914}"/>
              </a:ext>
            </a:extLst>
          </p:cNvPr>
          <p:cNvSpPr txBox="1"/>
          <p:nvPr/>
        </p:nvSpPr>
        <p:spPr>
          <a:xfrm>
            <a:off x="4338320" y="319266"/>
            <a:ext cx="424688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2. </a:t>
            </a:r>
            <a:r>
              <a:rPr lang="ru-RU" b="1" dirty="0" err="1">
                <a:latin typeface="Bahnschrift Condensed" panose="020B0502040204020203" pitchFamily="34" charset="0"/>
              </a:rPr>
              <a:t>Ванкобакт</a:t>
            </a:r>
            <a:r>
              <a:rPr lang="ru-RU" b="1" dirty="0">
                <a:latin typeface="Bahnschrift Condensed" panose="020B0502040204020203" pitchFamily="34" charset="0"/>
              </a:rPr>
              <a:t> (Ванкомицин)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Фармакокинетика: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Биодоступность (при приеме внутрь):</a:t>
            </a:r>
            <a:r>
              <a:rPr lang="ru-RU" dirty="0">
                <a:latin typeface="Bahnschrift Condensed" panose="020B0502040204020203" pitchFamily="34" charset="0"/>
              </a:rPr>
              <a:t> &lt;10% (используется только при кишечных инфекциях, например, </a:t>
            </a:r>
            <a:r>
              <a:rPr lang="ru-RU" dirty="0" err="1">
                <a:latin typeface="Bahnschrift Condensed" panose="020B0502040204020203" pitchFamily="34" charset="0"/>
              </a:rPr>
              <a:t>Clostridium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difficile</a:t>
            </a:r>
            <a:r>
              <a:rPr lang="ru-RU" dirty="0">
                <a:latin typeface="Bahnschrift Condensed" panose="020B0502040204020203" pitchFamily="34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Метаболизм:</a:t>
            </a:r>
            <a:r>
              <a:rPr lang="ru-RU" dirty="0">
                <a:latin typeface="Bahnschrift Condensed" panose="020B0502040204020203" pitchFamily="34" charset="0"/>
              </a:rPr>
              <a:t> Практически не </a:t>
            </a:r>
            <a:r>
              <a:rPr lang="ru-RU" dirty="0" err="1">
                <a:latin typeface="Bahnschrift Condensed" panose="020B0502040204020203" pitchFamily="34" charset="0"/>
              </a:rPr>
              <a:t>метаболизируется</a:t>
            </a:r>
            <a:r>
              <a:rPr lang="ru-RU" dirty="0">
                <a:latin typeface="Bahnschrift Condensed" panose="020B0502040204020203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Выведение:</a:t>
            </a:r>
            <a:r>
              <a:rPr lang="ru-RU" dirty="0">
                <a:latin typeface="Bahnschrift Condensed" panose="020B0502040204020203" pitchFamily="34" charset="0"/>
              </a:rPr>
              <a:t> Через почки (90% в неизмененном виде).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Период полувыведения:</a:t>
            </a:r>
            <a:r>
              <a:rPr lang="ru-RU" dirty="0">
                <a:latin typeface="Bahnschrift Condensed" panose="020B0502040204020203" pitchFamily="34" charset="0"/>
              </a:rPr>
              <a:t> ≈4-6 часов (при почечной недостаточности может увеличиваться).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Преимущества: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✔ Основной препарат для лечения MRSA и тяжелых стафилококковых инфекций.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✔ Эффективен против </a:t>
            </a:r>
            <a:r>
              <a:rPr lang="ru-RU" b="1" dirty="0" err="1">
                <a:latin typeface="Bahnschrift Condensed" panose="020B0502040204020203" pitchFamily="34" charset="0"/>
              </a:rPr>
              <a:t>Clostridium</a:t>
            </a:r>
            <a:r>
              <a:rPr lang="ru-RU" b="1" dirty="0">
                <a:latin typeface="Bahnschrift Condensed" panose="020B0502040204020203" pitchFamily="34" charset="0"/>
              </a:rPr>
              <a:t> </a:t>
            </a:r>
            <a:r>
              <a:rPr lang="ru-RU" b="1" dirty="0" err="1">
                <a:latin typeface="Bahnschrift Condensed" panose="020B0502040204020203" pitchFamily="34" charset="0"/>
              </a:rPr>
              <a:t>difficile</a:t>
            </a:r>
            <a:r>
              <a:rPr lang="ru-RU" dirty="0">
                <a:latin typeface="Bahnschrift Condensed" panose="020B0502040204020203" pitchFamily="34" charset="0"/>
              </a:rPr>
              <a:t> (пероральная форма).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✔ Медленно формируется резистентность.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Ограничения: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⚠ </a:t>
            </a:r>
            <a:r>
              <a:rPr lang="ru-RU" b="1" dirty="0" err="1">
                <a:latin typeface="Bahnschrift Condensed" panose="020B0502040204020203" pitchFamily="34" charset="0"/>
              </a:rPr>
              <a:t>Ототоксичность</a:t>
            </a:r>
            <a:r>
              <a:rPr lang="ru-RU" b="1" dirty="0">
                <a:latin typeface="Bahnschrift Condensed" panose="020B0502040204020203" pitchFamily="34" charset="0"/>
              </a:rPr>
              <a:t> и </a:t>
            </a:r>
            <a:r>
              <a:rPr lang="ru-RU" b="1" dirty="0" err="1">
                <a:latin typeface="Bahnschrift Condensed" panose="020B0502040204020203" pitchFamily="34" charset="0"/>
              </a:rPr>
              <a:t>нефротоксичность</a:t>
            </a:r>
            <a:r>
              <a:rPr lang="ru-RU" dirty="0">
                <a:latin typeface="Bahnschrift Condensed" panose="020B0502040204020203" pitchFamily="34" charset="0"/>
              </a:rPr>
              <a:t> (требуется мониторинг уровня в крови).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⚠ Развитие </a:t>
            </a:r>
            <a:r>
              <a:rPr lang="ru-RU" b="1" dirty="0">
                <a:latin typeface="Bahnschrift Condensed" panose="020B0502040204020203" pitchFamily="34" charset="0"/>
              </a:rPr>
              <a:t>«синдрома красной шеи»</a:t>
            </a:r>
            <a:r>
              <a:rPr lang="ru-RU" dirty="0">
                <a:latin typeface="Bahnschrift Condensed" panose="020B0502040204020203" pitchFamily="34" charset="0"/>
              </a:rPr>
              <a:t> при быстрой инфузии.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⚠ Неэффективен против грамотрицательных бактерий.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075C01-5FB1-724B-A567-4651B48AAC30}"/>
              </a:ext>
            </a:extLst>
          </p:cNvPr>
          <p:cNvSpPr txBox="1"/>
          <p:nvPr/>
        </p:nvSpPr>
        <p:spPr>
          <a:xfrm>
            <a:off x="8544560" y="319266"/>
            <a:ext cx="35052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3. </a:t>
            </a:r>
            <a:r>
              <a:rPr lang="ru-RU" b="1" dirty="0" err="1">
                <a:latin typeface="Bahnschrift Condensed" panose="020B0502040204020203" pitchFamily="34" charset="0"/>
              </a:rPr>
              <a:t>Тигециклин</a:t>
            </a:r>
            <a:r>
              <a:rPr lang="ru-RU" b="1" dirty="0">
                <a:latin typeface="Bahnschrift Condensed" panose="020B0502040204020203" pitchFamily="34" charset="0"/>
              </a:rPr>
              <a:t> (</a:t>
            </a:r>
            <a:r>
              <a:rPr lang="ru-RU" b="1" dirty="0" err="1">
                <a:latin typeface="Bahnschrift Condensed" panose="020B0502040204020203" pitchFamily="34" charset="0"/>
              </a:rPr>
              <a:t>Тигециклин</a:t>
            </a:r>
            <a:r>
              <a:rPr lang="ru-RU" b="1" dirty="0">
                <a:latin typeface="Bahnschrift Condensed" panose="020B0502040204020203" pitchFamily="34" charset="0"/>
              </a:rPr>
              <a:t>) Фармакокинетика: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Биодоступность:</a:t>
            </a:r>
            <a:r>
              <a:rPr lang="ru-RU" dirty="0">
                <a:latin typeface="Bahnschrift Condensed" panose="020B0502040204020203" pitchFamily="34" charset="0"/>
              </a:rPr>
              <a:t> Только внутривенное введение.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Метаболизм:</a:t>
            </a:r>
            <a:r>
              <a:rPr lang="ru-RU" dirty="0">
                <a:latin typeface="Bahnschrift Condensed" panose="020B0502040204020203" pitchFamily="34" charset="0"/>
              </a:rPr>
              <a:t> Частично печеночный.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Выведение:</a:t>
            </a:r>
            <a:r>
              <a:rPr lang="ru-RU" dirty="0">
                <a:latin typeface="Bahnschrift Condensed" panose="020B0502040204020203" pitchFamily="34" charset="0"/>
              </a:rPr>
              <a:t> 59% через ЖКТ, 33% – почками.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Период полувыведения:</a:t>
            </a:r>
            <a:r>
              <a:rPr lang="ru-RU" dirty="0">
                <a:latin typeface="Bahnschrift Condensed" panose="020B0502040204020203" pitchFamily="34" charset="0"/>
              </a:rPr>
              <a:t> ≈42 часа.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Преимущества: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✔ Широкий спектр действия: активен против MRSA, VRE, </a:t>
            </a:r>
            <a:r>
              <a:rPr lang="ru-RU" dirty="0" err="1">
                <a:latin typeface="Bahnschrift Condensed" panose="020B0502040204020203" pitchFamily="34" charset="0"/>
              </a:rPr>
              <a:t>Acinetobacter</a:t>
            </a:r>
            <a:r>
              <a:rPr lang="ru-RU" dirty="0">
                <a:latin typeface="Bahnschrift Condensed" panose="020B0502040204020203" pitchFamily="34" charset="0"/>
              </a:rPr>
              <a:t>, </a:t>
            </a:r>
            <a:r>
              <a:rPr lang="ru-RU" dirty="0" err="1">
                <a:latin typeface="Bahnschrift Condensed" panose="020B0502040204020203" pitchFamily="34" charset="0"/>
              </a:rPr>
              <a:t>Klebsiella</a:t>
            </a:r>
            <a:r>
              <a:rPr lang="ru-RU" dirty="0">
                <a:latin typeface="Bahnschrift Condensed" panose="020B0502040204020203" pitchFamily="34" charset="0"/>
              </a:rPr>
              <a:t> (в т.ч. </a:t>
            </a:r>
            <a:r>
              <a:rPr lang="ru-RU" dirty="0" err="1">
                <a:latin typeface="Bahnschrift Condensed" panose="020B0502040204020203" pitchFamily="34" charset="0"/>
              </a:rPr>
              <a:t>карбапенем</a:t>
            </a:r>
            <a:r>
              <a:rPr lang="ru-RU" dirty="0">
                <a:latin typeface="Bahnschrift Condensed" panose="020B0502040204020203" pitchFamily="34" charset="0"/>
              </a:rPr>
              <a:t>-резистентных штаммов).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✔ Альтернатива при </a:t>
            </a:r>
            <a:r>
              <a:rPr lang="ru-RU" dirty="0" err="1">
                <a:latin typeface="Bahnschrift Condensed" panose="020B0502040204020203" pitchFamily="34" charset="0"/>
              </a:rPr>
              <a:t>полирезистентных</a:t>
            </a:r>
            <a:r>
              <a:rPr lang="ru-RU" dirty="0">
                <a:latin typeface="Bahnschrift Condensed" panose="020B0502040204020203" pitchFamily="34" charset="0"/>
              </a:rPr>
              <a:t> инфекциях.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✔ Хорошо проникает в ткани.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Ограничения: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⚠ </a:t>
            </a:r>
            <a:r>
              <a:rPr lang="ru-RU" b="1" dirty="0">
                <a:latin typeface="Bahnschrift Condensed" panose="020B0502040204020203" pitchFamily="34" charset="0"/>
              </a:rPr>
              <a:t>Неэффективен против </a:t>
            </a:r>
            <a:r>
              <a:rPr lang="ru-RU" b="1" dirty="0" err="1">
                <a:latin typeface="Bahnschrift Condensed" panose="020B0502040204020203" pitchFamily="34" charset="0"/>
              </a:rPr>
              <a:t>Pseudomonas</a:t>
            </a:r>
            <a:r>
              <a:rPr lang="ru-RU" b="1" dirty="0">
                <a:latin typeface="Bahnschrift Condensed" panose="020B0502040204020203" pitchFamily="34" charset="0"/>
              </a:rPr>
              <a:t> </a:t>
            </a:r>
            <a:r>
              <a:rPr lang="ru-RU" b="1" dirty="0" err="1">
                <a:latin typeface="Bahnschrift Condensed" panose="020B0502040204020203" pitchFamily="34" charset="0"/>
              </a:rPr>
              <a:t>aeruginosa</a:t>
            </a:r>
            <a:r>
              <a:rPr lang="ru-RU" dirty="0">
                <a:latin typeface="Bahnschrift Condensed" panose="020B0502040204020203" pitchFamily="34" charset="0"/>
              </a:rPr>
              <a:t>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⚠ Высокая частота побочных эффектов (</a:t>
            </a:r>
            <a:r>
              <a:rPr lang="ru-RU" b="1" dirty="0">
                <a:latin typeface="Bahnschrift Condensed" panose="020B0502040204020203" pitchFamily="34" charset="0"/>
              </a:rPr>
              <a:t>тошнота, рвота – до 30% пациентов</a:t>
            </a:r>
            <a:r>
              <a:rPr lang="ru-RU" dirty="0">
                <a:latin typeface="Bahnschrift Condensed" panose="020B0502040204020203" pitchFamily="34" charset="0"/>
              </a:rPr>
              <a:t>).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⚠ Не рекомендуется при тяжелой печеночной недостаточности.</a:t>
            </a:r>
          </a:p>
        </p:txBody>
      </p:sp>
    </p:spTree>
    <p:extLst>
      <p:ext uri="{BB962C8B-B14F-4D97-AF65-F5344CB8AC3E}">
        <p14:creationId xmlns:p14="http://schemas.microsoft.com/office/powerpoint/2010/main" val="406661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B4E63C-909F-6B12-8CB7-81250B3B4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02760" cy="569595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Bahnschrift Condensed" panose="020B0502040204020203" pitchFamily="34" charset="0"/>
              </a:rPr>
              <a:t>Описание Противотуберкулезные: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1B75D-048F-47EA-271B-24D93FAF6844}"/>
              </a:ext>
            </a:extLst>
          </p:cNvPr>
          <p:cNvSpPr txBox="1"/>
          <p:nvPr/>
        </p:nvSpPr>
        <p:spPr>
          <a:xfrm>
            <a:off x="81280" y="569595"/>
            <a:ext cx="32512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Изониазид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Действующее вещество:</a:t>
            </a:r>
            <a:r>
              <a:rPr lang="ru-RU" dirty="0">
                <a:latin typeface="Bahnschrift Condensed" panose="020B0502040204020203" pitchFamily="34" charset="0"/>
              </a:rPr>
              <a:t> Изониазид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Фармакологическая группа:</a:t>
            </a:r>
            <a:r>
              <a:rPr lang="ru-RU" dirty="0">
                <a:latin typeface="Bahnschrift Condensed" panose="020B0502040204020203" pitchFamily="34" charset="0"/>
              </a:rPr>
              <a:t> Противотуберкулезный препарат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Форма выпуска:</a:t>
            </a:r>
            <a:r>
              <a:rPr lang="ru-RU" dirty="0">
                <a:latin typeface="Bahnschrift Condensed" panose="020B0502040204020203" pitchFamily="34" charset="0"/>
              </a:rPr>
              <a:t> Таблетки, раствор для инъекций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Показания к применению: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Лечение и профилактика туберкулеза (в составе комбинированной терапии)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Способ применения:</a:t>
            </a:r>
            <a:r>
              <a:rPr lang="ru-RU" dirty="0">
                <a:latin typeface="Bahnschrift Condensed" panose="020B0502040204020203" pitchFamily="34" charset="0"/>
              </a:rPr>
              <a:t> Внутрь, обычно 5 мг/кг 1 раз в сутки (максимальная суточная доза – 300 мг); инъекционно – по показаниям.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Противопоказания:</a:t>
            </a:r>
            <a:r>
              <a:rPr lang="ru-RU" dirty="0">
                <a:latin typeface="Bahnschrift Condensed" panose="020B0502040204020203" pitchFamily="34" charset="0"/>
              </a:rPr>
              <a:t> Гиперчувствительность, тяжелая печеночная недостаточность, эпилепсия, алкоголизм, полиомиелит в анамнезе.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Побочные эффекты: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Гепатотоксичность</a:t>
            </a:r>
            <a:r>
              <a:rPr lang="ru-RU" dirty="0">
                <a:latin typeface="Bahnschrift Condensed" panose="020B0502040204020203" pitchFamily="34" charset="0"/>
              </a:rPr>
              <a:t>, периферическая невропатия, головная боль, бессонница, аллергические реакции.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B4EAB-901C-3C4C-6945-27CA816AC7E5}"/>
              </a:ext>
            </a:extLst>
          </p:cNvPr>
          <p:cNvSpPr txBox="1"/>
          <p:nvPr/>
        </p:nvSpPr>
        <p:spPr>
          <a:xfrm>
            <a:off x="3276600" y="569595"/>
            <a:ext cx="268224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Этамбутол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Действующее вещество:</a:t>
            </a:r>
            <a:r>
              <a:rPr lang="ru-RU" dirty="0">
                <a:latin typeface="Bahnschrift Condensed" panose="020B0502040204020203" pitchFamily="34" charset="0"/>
              </a:rPr>
              <a:t> Этамбутол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Фармакологическая группа:</a:t>
            </a:r>
            <a:r>
              <a:rPr lang="ru-RU" dirty="0">
                <a:latin typeface="Bahnschrift Condensed" panose="020B0502040204020203" pitchFamily="34" charset="0"/>
              </a:rPr>
              <a:t> Противотуберкулезный препарат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Форма выпуска:</a:t>
            </a:r>
            <a:r>
              <a:rPr lang="ru-RU" dirty="0">
                <a:latin typeface="Bahnschrift Condensed" panose="020B0502040204020203" pitchFamily="34" charset="0"/>
              </a:rPr>
              <a:t> Таблетки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Показания к применению: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Лечение туберкулеза (в составе комбинированной терапии)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Способ применения:</a:t>
            </a:r>
            <a:r>
              <a:rPr lang="ru-RU" dirty="0">
                <a:latin typeface="Bahnschrift Condensed" panose="020B0502040204020203" pitchFamily="34" charset="0"/>
              </a:rPr>
              <a:t> Внутрь, 15–25 мг/кг 1 раз в сутки.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Противопоказания:</a:t>
            </a:r>
            <a:r>
              <a:rPr lang="ru-RU" dirty="0">
                <a:latin typeface="Bahnschrift Condensed" panose="020B0502040204020203" pitchFamily="34" charset="0"/>
              </a:rPr>
              <a:t> Гиперчувствительность, неврит зрительного нерва, почечная недостаточность, детский возраст до 13 лет.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Побочные эффекты:</a:t>
            </a:r>
            <a:r>
              <a:rPr lang="ru-RU" dirty="0">
                <a:latin typeface="Bahnschrift Condensed" panose="020B0502040204020203" pitchFamily="34" charset="0"/>
              </a:rPr>
              <a:t> Нарушение зрения (ретробульбарный неврит), головная боль, тошнота, </a:t>
            </a:r>
            <a:r>
              <a:rPr lang="ru-RU" dirty="0" err="1">
                <a:latin typeface="Bahnschrift Condensed" panose="020B0502040204020203" pitchFamily="34" charset="0"/>
              </a:rPr>
              <a:t>гиперурикемия</a:t>
            </a:r>
            <a:r>
              <a:rPr lang="ru-RU" dirty="0">
                <a:latin typeface="Bahnschrift Condensed" panose="020B0502040204020203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6D28E0-71A8-DA81-1867-B14454672365}"/>
              </a:ext>
            </a:extLst>
          </p:cNvPr>
          <p:cNvSpPr txBox="1"/>
          <p:nvPr/>
        </p:nvSpPr>
        <p:spPr>
          <a:xfrm>
            <a:off x="5994400" y="431095"/>
            <a:ext cx="366776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Рифампицин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Действующее вещество:</a:t>
            </a:r>
            <a:r>
              <a:rPr lang="ru-RU" dirty="0">
                <a:latin typeface="Bahnschrift Condensed" panose="020B0502040204020203" pitchFamily="34" charset="0"/>
              </a:rPr>
              <a:t> Рифампицин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Фармакологическая группа:</a:t>
            </a:r>
            <a:r>
              <a:rPr lang="ru-RU" dirty="0">
                <a:latin typeface="Bahnschrift Condensed" panose="020B0502040204020203" pitchFamily="34" charset="0"/>
              </a:rPr>
              <a:t> Антибиотик группы </a:t>
            </a:r>
            <a:r>
              <a:rPr lang="ru-RU" dirty="0" err="1">
                <a:latin typeface="Bahnschrift Condensed" panose="020B0502040204020203" pitchFamily="34" charset="0"/>
              </a:rPr>
              <a:t>рифамицинов</a:t>
            </a:r>
            <a:r>
              <a:rPr lang="ru-RU" dirty="0">
                <a:latin typeface="Bahnschrift Condensed" panose="020B0502040204020203" pitchFamily="34" charset="0"/>
              </a:rPr>
              <a:t>, противотуберкулезное средство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Форма выпуска:</a:t>
            </a:r>
            <a:r>
              <a:rPr lang="ru-RU" dirty="0">
                <a:latin typeface="Bahnschrift Condensed" panose="020B0502040204020203" pitchFamily="34" charset="0"/>
              </a:rPr>
              <a:t> Капсулы, таблетки, порошок для инъекций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Показания к применению: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Туберкулез (в составе комбинированной терапии)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Лепра, бруцеллез, тяжелые стафилококковые инфекции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Способ применения:</a:t>
            </a:r>
            <a:r>
              <a:rPr lang="ru-RU" dirty="0">
                <a:latin typeface="Bahnschrift Condensed" panose="020B0502040204020203" pitchFamily="34" charset="0"/>
              </a:rPr>
              <a:t> Внутрь, натощак, 10 мг/кг 1 раз в сутки; в/в </a:t>
            </a:r>
            <a:r>
              <a:rPr lang="ru-RU" dirty="0" err="1">
                <a:latin typeface="Bahnschrift Condensed" panose="020B0502040204020203" pitchFamily="34" charset="0"/>
              </a:rPr>
              <a:t>капельно</a:t>
            </a:r>
            <a:r>
              <a:rPr lang="ru-RU" dirty="0">
                <a:latin typeface="Bahnschrift Condensed" panose="020B0502040204020203" pitchFamily="34" charset="0"/>
              </a:rPr>
              <a:t> – по показаниям.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Противопоказания:</a:t>
            </a:r>
            <a:r>
              <a:rPr lang="ru-RU" dirty="0">
                <a:latin typeface="Bahnschrift Condensed" panose="020B0502040204020203" pitchFamily="34" charset="0"/>
              </a:rPr>
              <a:t> Гиперчувствительность, тяжелые заболевания печени, беременность, лактация.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Побочные эффекты: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Гепатотоксичность</a:t>
            </a:r>
            <a:r>
              <a:rPr lang="ru-RU" dirty="0">
                <a:latin typeface="Bahnschrift Condensed" panose="020B0502040204020203" pitchFamily="34" charset="0"/>
              </a:rPr>
              <a:t>, окрашивание мочи и слез в красно-оранжевый цвет, диспепсия, гриппоподобный синдром.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C83A92-EF9A-F558-66DC-6967BE7A716C}"/>
              </a:ext>
            </a:extLst>
          </p:cNvPr>
          <p:cNvSpPr txBox="1"/>
          <p:nvPr/>
        </p:nvSpPr>
        <p:spPr>
          <a:xfrm>
            <a:off x="9733280" y="441890"/>
            <a:ext cx="237744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err="1">
                <a:latin typeface="Bahnschrift Condensed" panose="020B0502040204020203" pitchFamily="34" charset="0"/>
              </a:rPr>
              <a:t>Пиразинамид</a:t>
            </a:r>
            <a:endParaRPr lang="ru-RU" b="1" dirty="0">
              <a:latin typeface="Bahnschrift Condensed" panose="020B0502040204020203" pitchFamily="34" charset="0"/>
            </a:endParaRPr>
          </a:p>
          <a:p>
            <a:r>
              <a:rPr lang="ru-RU" b="1" dirty="0">
                <a:latin typeface="Bahnschrift Condensed" panose="020B0502040204020203" pitchFamily="34" charset="0"/>
              </a:rPr>
              <a:t>Действующее вещество: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Пиразинамид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Фармакологическая группа:</a:t>
            </a:r>
            <a:r>
              <a:rPr lang="ru-RU" dirty="0">
                <a:latin typeface="Bahnschrift Condensed" panose="020B0502040204020203" pitchFamily="34" charset="0"/>
              </a:rPr>
              <a:t> Противотуберкулезный препарат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b="1" dirty="0">
                <a:latin typeface="Bahnschrift Condensed" panose="020B0502040204020203" pitchFamily="34" charset="0"/>
              </a:rPr>
              <a:t>Форма выпуска:</a:t>
            </a:r>
            <a:r>
              <a:rPr lang="ru-RU" dirty="0">
                <a:latin typeface="Bahnschrift Condensed" panose="020B0502040204020203" pitchFamily="34" charset="0"/>
              </a:rPr>
              <a:t> Таблетки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Показания к применению:</a:t>
            </a:r>
            <a:endParaRPr lang="ru-RU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Лечение туберкулеза (в составе комбинированной терапии)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Способ применения:</a:t>
            </a:r>
            <a:r>
              <a:rPr lang="ru-RU" dirty="0">
                <a:latin typeface="Bahnschrift Condensed" panose="020B0502040204020203" pitchFamily="34" charset="0"/>
              </a:rPr>
              <a:t> Внутрь, 20–30 мг/кг 1 раз в сутки.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Противопоказания:</a:t>
            </a:r>
            <a:r>
              <a:rPr lang="ru-RU" dirty="0">
                <a:latin typeface="Bahnschrift Condensed" panose="020B0502040204020203" pitchFamily="34" charset="0"/>
              </a:rPr>
              <a:t> Гиперчувствительность, тяжелая печеночная недостаточность, подагра.</a:t>
            </a:r>
          </a:p>
          <a:p>
            <a:r>
              <a:rPr lang="ru-RU" b="1" dirty="0">
                <a:latin typeface="Bahnschrift Condensed" panose="020B0502040204020203" pitchFamily="34" charset="0"/>
              </a:rPr>
              <a:t>Побочные эффекты: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Гепатотоксичность</a:t>
            </a:r>
            <a:r>
              <a:rPr lang="ru-RU" dirty="0">
                <a:latin typeface="Bahnschrift Condensed" panose="020B0502040204020203" pitchFamily="34" charset="0"/>
              </a:rPr>
              <a:t>, </a:t>
            </a:r>
            <a:r>
              <a:rPr lang="ru-RU" dirty="0" err="1">
                <a:latin typeface="Bahnschrift Condensed" panose="020B0502040204020203" pitchFamily="34" charset="0"/>
              </a:rPr>
              <a:t>гиперурикемия</a:t>
            </a:r>
            <a:r>
              <a:rPr lang="ru-RU" dirty="0">
                <a:latin typeface="Bahnschrift Condensed" panose="020B0502040204020203" pitchFamily="34" charset="0"/>
              </a:rPr>
              <a:t> (может провоцировать подагру), диспепсия.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6ADFE53-3B28-01E6-A77C-73A9FB1F97CE}"/>
              </a:ext>
            </a:extLst>
          </p:cNvPr>
          <p:cNvCxnSpPr/>
          <p:nvPr/>
        </p:nvCxnSpPr>
        <p:spPr>
          <a:xfrm>
            <a:off x="3276600" y="670560"/>
            <a:ext cx="0" cy="59576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5BD39B1-ADC8-5707-0D69-520C65FE8E4F}"/>
              </a:ext>
            </a:extLst>
          </p:cNvPr>
          <p:cNvCxnSpPr/>
          <p:nvPr/>
        </p:nvCxnSpPr>
        <p:spPr>
          <a:xfrm>
            <a:off x="5994400" y="569595"/>
            <a:ext cx="0" cy="60586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F504051-A147-33C5-AA3E-4245345193F2}"/>
              </a:ext>
            </a:extLst>
          </p:cNvPr>
          <p:cNvCxnSpPr/>
          <p:nvPr/>
        </p:nvCxnSpPr>
        <p:spPr>
          <a:xfrm>
            <a:off x="9733280" y="569595"/>
            <a:ext cx="0" cy="5953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4F0441F4-C77F-0FDC-856B-3039EC2AF3FB}"/>
              </a:ext>
            </a:extLst>
          </p:cNvPr>
          <p:cNvCxnSpPr/>
          <p:nvPr/>
        </p:nvCxnSpPr>
        <p:spPr>
          <a:xfrm>
            <a:off x="81280" y="441890"/>
            <a:ext cx="40843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272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2736</TotalTime>
  <Words>10955</Words>
  <Application>Microsoft Office PowerPoint</Application>
  <PresentationFormat>Широкоэкранный</PresentationFormat>
  <Paragraphs>829</Paragraphs>
  <Slides>45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3" baseType="lpstr">
      <vt:lpstr>Arial</vt:lpstr>
      <vt:lpstr>Bahnschrift Condensed</vt:lpstr>
      <vt:lpstr>Bahnschrift Light Condensed</vt:lpstr>
      <vt:lpstr>Calibri</vt:lpstr>
      <vt:lpstr>Calibri Light</vt:lpstr>
      <vt:lpstr>Impact</vt:lpstr>
      <vt:lpstr>Segoe UI</vt:lpstr>
      <vt:lpstr>Тема Office</vt:lpstr>
      <vt:lpstr>Презентация PowerPoint</vt:lpstr>
      <vt:lpstr>Обзор:</vt:lpstr>
      <vt:lpstr>Кратко о «Фармасинтез»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Описание Противотуберкулезные:</vt:lpstr>
      <vt:lpstr>Презентация PowerPoint</vt:lpstr>
      <vt:lpstr>Презентация PowerPoint</vt:lpstr>
      <vt:lpstr>Презентация PowerPoint</vt:lpstr>
      <vt:lpstr>Презентация PowerPoint</vt:lpstr>
      <vt:lpstr>Противовирусные: </vt:lpstr>
      <vt:lpstr>Презентация PowerPoint</vt:lpstr>
      <vt:lpstr>Презентация PowerPoint</vt:lpstr>
      <vt:lpstr>Презентация PowerPoint</vt:lpstr>
      <vt:lpstr>Противогрибковые: </vt:lpstr>
      <vt:lpstr>Презентация PowerPoint</vt:lpstr>
      <vt:lpstr>Презентация PowerPoint</vt:lpstr>
      <vt:lpstr>Презентация PowerPoint</vt:lpstr>
      <vt:lpstr>Противоопухолевые: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Гипогликемические: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Антикоагулянты: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PHARMASYNTEZ</dc:creator>
  <cp:lastModifiedBy>PHARMASYNTEZ</cp:lastModifiedBy>
  <cp:revision>18</cp:revision>
  <dcterms:created xsi:type="dcterms:W3CDTF">2025-01-29T08:11:00Z</dcterms:created>
  <dcterms:modified xsi:type="dcterms:W3CDTF">2025-01-31T06:59:26Z</dcterms:modified>
</cp:coreProperties>
</file>